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charts/chart2.xml" ContentType="application/vnd.openxmlformats-officedocument.drawingml.chart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charts/chart3.xml" ContentType="application/vnd.openxmlformats-officedocument.drawingml.chart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charts/chart4.xml" ContentType="application/vnd.openxmlformats-officedocument.drawingml.chart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charts/chart5.xml" ContentType="application/vnd.openxmlformats-officedocument.drawingml.chart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Utilisation %</c:v>
                </c:pt>
              </c:strCache>
            </c:strRef>
          </c:tx>
          <c:spPr>
            <a:solidFill>
              <a:srgbClr val="1A3FD6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1A2233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Ontario</c:v>
                  </c:pt>
                  <c:pt idx="1">
                    <c:v>Dallas</c:v>
                  </c:pt>
                  <c:pt idx="2">
                    <c:v>Kansas City</c:v>
                  </c:pt>
                  <c:pt idx="3">
                    <c:v>Manila</c:v>
                  </c:pt>
                  <c:pt idx="4">
                    <c:v>Hyderabad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</c:v>
                </c:pt>
                <c:pt idx="1">
                  <c:v>64</c:v>
                </c:pt>
                <c:pt idx="2">
                  <c:v>68</c:v>
                </c:pt>
                <c:pt idx="3">
                  <c:v>77</c:v>
                </c:pt>
                <c:pt idx="4">
                  <c:v>82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100" u="none">
                  <a:solidFill>
                    <a:srgbClr val="1A2233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0"/>
          <c:min val="0"/>
        </c:scaling>
        <c:delete val="0"/>
        <c:axPos val="l"/>
        <c:majorGridlines>
          <c:spPr>
            <a:ln w="12700" cap="flat">
              <a:solidFill>
                <a:srgbClr val="E2E8F0"/>
              </a:solidFill>
              <a:prstDash val="dot"/>
              <a:round/>
            </a:ln>
          </c:spPr>
        </c:majorGridlines>
        <c:numFmt formatCode="0&quot;%&quot;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0891B2"/>
              </a:solidFill>
              <a:effectLst/>
            </c:spPr>
          </c:dPt>
          <c:dPt>
            <c:idx val="1"/>
            <c:bubble3D val="0"/>
            <c:spPr>
              <a:solidFill>
                <a:srgbClr val="1A3FD6"/>
              </a:solidFill>
              <a:effectLst/>
            </c:spPr>
          </c:dPt>
          <c:dPt>
            <c:idx val="2"/>
            <c:bubble3D val="0"/>
            <c:spPr>
              <a:solidFill>
                <a:srgbClr val="7F5CFC"/>
              </a:solidFill>
              <a:effectLst/>
            </c:spPr>
          </c:dPt>
          <c:dPt>
            <c:idx val="3"/>
            <c:bubble3D val="0"/>
            <c:spPr>
              <a:solidFill>
                <a:srgbClr val="94A3B8"/>
              </a:solidFill>
              <a:effectLst/>
            </c:spPr>
          </c:dPt>
          <c:dLbls>
            <c:dLbl>
              <c:idx val="0"/>
              <c:numFmt formatCode="0&quot;%&quot;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&quot;%&quot;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&quot;%&quot;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&quot;%&quot;" sourceLinked="0"/>
              <c:spPr/>
              <c:txPr>
                <a:bodyPr/>
                <a:lstStyle/>
                <a:p>
                  <a:pPr>
                    <a:defRPr sz="11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&quot;%&quot;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Communication</c:v>
                </c:pt>
                <c:pt idx="1">
                  <c:v>Core / business apps</c:v>
                </c:pt>
                <c:pt idx="2">
                  <c:v>Documentation</c:v>
                </c:pt>
                <c:pt idx="3">
                  <c:v>System &amp; utilities</c:v>
                </c:pt>
              </c:strCache>
            </c:strRef>
          </c:cat>
          <c:val>
            <c:numRef>
              <c:f>Sheet1!$B$2:$B$5</c:f>
              <c:numCache>
                <c:ptCount val="4"/>
                <c:pt idx="0">
                  <c:v>44</c:v>
                </c:pt>
                <c:pt idx="1">
                  <c:v>40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firstSliceAng val="0"/>
        <c:holeSize val="58"/>
      </c:doughnutChart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100">
              <a:latin typeface="Arial"/>
              <a:cs typeface="Arial"/>
            </a:defRPr>
          </a:pPr>
          <a:endParaRPr lang="en-US"/>
        </a:p>
      </c:txPr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lin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per FTE</c:v>
                </c:pt>
              </c:strCache>
            </c:strRef>
          </c:tx>
          <c:spPr>
            <a:solidFill>
              <a:srgbClr val="15803D"/>
            </a:solidFill>
            <a:ln w="38100" cap="flat">
              <a:solidFill>
                <a:srgbClr val="15803D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15803D"/>
                    </a:solidFill>
                    <a:latin typeface="Arial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marker>
            <c:symbol val="circle"/>
            <c:size val="6"/>
            <c:spPr>
              <a:solidFill>
                <a:srgbClr val="15803D"/>
              </a:solidFill>
              <a:ln w="9525" cap="flat">
                <a:solidFill>
                  <a:srgbClr val="15803D"/>
                </a:solidFill>
                <a:prstDash val="solid"/>
                <a:round/>
              </a:ln>
              <a:effectLst/>
            </c:spPr>
          </c:marker>
          <c:cat>
            <c:multiLvlStrRef>
              <c:f>Sheet1!$A$2:$A$6</c:f>
              <c:multiLvlStrCache>
                <c:ptCount val="5"/>
                <c:lvl>
                  <c:pt idx="0">
                    <c:v>Baseline</c:v>
                  </c:pt>
                  <c:pt idx="1">
                    <c:v>Month 1</c:v>
                  </c:pt>
                  <c:pt idx="2">
                    <c:v>Month 2</c:v>
                  </c:pt>
                  <c:pt idx="3">
                    <c:v>Month 3</c:v>
                  </c:pt>
                  <c:pt idx="4">
                    <c:v>Month 4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106</c:v>
                </c:pt>
                <c:pt idx="2">
                  <c:v>113</c:v>
                </c:pt>
                <c:pt idx="3">
                  <c:v>119</c:v>
                </c:pt>
                <c:pt idx="4">
                  <c:v>124</c:v>
                </c:pt>
              </c:numCache>
            </c:numRef>
          </c:val>
          <c:smooth val="1"/>
        </c:ser>
        <c:dLbls>
          <c:numFmt formatCode="#,##0" sourceLinked="0"/>
          <c:txPr>
            <a:bodyPr/>
            <a:lstStyle/>
            <a:p>
              <a:pPr>
                <a:defRPr b="0" i="0" strike="noStrike" sz="1000" u="none">
                  <a:solidFill>
                    <a:srgbClr val="15803D"/>
                  </a:solidFill>
                  <a:latin typeface="Arial"/>
                </a:defRPr>
              </a:pPr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marker val="1"/>
        <c:axId val="2094734554"/>
        <c:axId val="2094734552"/>
        <c:axId val="2094734556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30"/>
          <c:min val="90"/>
        </c:scaling>
        <c:delete val="0"/>
        <c:axPos val="l"/>
        <c:majorGridlines>
          <c:spPr>
            <a:ln w="12700" cap="flat">
              <a:solidFill>
                <a:srgbClr val="E2E8F0"/>
              </a:solidFill>
              <a:prstDash val="dot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Touches / claim</c:v>
                </c:pt>
              </c:strCache>
            </c:strRef>
          </c:tx>
          <c:spPr>
            <a:solidFill>
              <a:srgbClr val="7F5CFC"/>
            </a:solidFill>
            <a:effectLst/>
          </c:spPr>
          <c:invertIfNegative val="0"/>
          <c:dLbls>
            <c:numFmt formatCode="0.0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1A2233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Denials</c:v>
                  </c:pt>
                  <c:pt idx="1">
                    <c:v>Prior Auth</c:v>
                  </c:pt>
                  <c:pt idx="2">
                    <c:v>AR Follow-up</c:v>
                  </c:pt>
                  <c:pt idx="3">
                    <c:v>Coding</c:v>
                  </c:pt>
                  <c:pt idx="4">
                    <c:v>Charge Entry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6.1</c:v>
                </c:pt>
                <c:pt idx="1">
                  <c:v>4.7</c:v>
                </c:pt>
                <c:pt idx="2">
                  <c:v>3.6</c:v>
                </c:pt>
                <c:pt idx="3">
                  <c:v>2</c:v>
                </c:pt>
                <c:pt idx="4">
                  <c:v>1.5</c:v>
                </c:pt>
              </c:numCache>
            </c:numRef>
          </c:val>
        </c:ser>
        <c:dLbls>
          <c:numFmt formatCode="0.0" sourceLinked="0"/>
          <c:txPr>
            <a:bodyPr/>
            <a:lstStyle/>
            <a:p>
              <a:pPr>
                <a:defRPr b="0" i="0" strike="noStrike" sz="1100" u="none">
                  <a:solidFill>
                    <a:srgbClr val="1A2233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E2E8F0"/>
              </a:solidFill>
              <a:prstDash val="dot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Productive hrs / FTE / yr</c:v>
                </c:pt>
              </c:strCache>
            </c:strRef>
          </c:tx>
          <c:spPr>
            <a:solidFill>
              <a:srgbClr val="7F5CFC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1A2233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Autonomous coding</c:v>
                  </c:pt>
                  <c:pt idx="1">
                    <c:v>Denial-rework assist</c:v>
                  </c:pt>
                  <c:pt idx="2">
                    <c:v>Claim scrubbing</c:v>
                  </c:pt>
                  <c:pt idx="3">
                    <c:v>Note summarisation</c:v>
                  </c:pt>
                  <c:pt idx="4">
                    <c:v>Chat drafting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210</c:v>
                </c:pt>
                <c:pt idx="1">
                  <c:v>165</c:v>
                </c:pt>
                <c:pt idx="2">
                  <c:v>120</c:v>
                </c:pt>
                <c:pt idx="3">
                  <c:v>80</c:v>
                </c:pt>
                <c:pt idx="4">
                  <c:v>55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000" u="none">
                  <a:solidFill>
                    <a:srgbClr val="1A2233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E2E8F0"/>
              </a:solidFill>
              <a:prstDash val="dot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3.xm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4.xml"/><Relationship Id="rId1" Type="http://schemas.openxmlformats.org/officeDocument/2006/relationships/image" Target="../media/image-1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5.xml"/><Relationship Id="rId1" Type="http://schemas.openxmlformats.org/officeDocument/2006/relationships/image" Target="../media/image-1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image" Target="../media/image-21-4.png"/><Relationship Id="rId5" Type="http://schemas.openxmlformats.org/officeDocument/2006/relationships/image" Target="../media/image-21-5.png"/><Relationship Id="rId6" Type="http://schemas.openxmlformats.org/officeDocument/2006/relationships/image" Target="../media/image-21-6.png"/><Relationship Id="rId7" Type="http://schemas.openxmlformats.org/officeDocument/2006/relationships/image" Target="../media/image-2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1.xm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2.xml"/><Relationship Id="rId1" Type="http://schemas.openxmlformats.org/officeDocument/2006/relationships/image" Target="../media/image-9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30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Presentations\IntelliAC\brand\title-b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1480"/>
            <a:ext cx="6583680" cy="5212080"/>
          </a:xfrm>
          <a:prstGeom prst="rect">
            <a:avLst/>
          </a:prstGeom>
          <a:solidFill>
            <a:srgbClr val="0030DB"/>
          </a:solidFill>
          <a:ln w="12700">
            <a:solidFill>
              <a:srgbClr val="0030D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03504" y="841248"/>
            <a:ext cx="6035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BBD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HEALTHCARE REVENUE-CYCLE WORKFORCE OPERATIONS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48640" y="1783080"/>
            <a:ext cx="640080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Workforce Intelligence</a:t>
            </a:r>
            <a:endParaRPr lang="en-US" sz="4400" dirty="0"/>
          </a:p>
        </p:txBody>
      </p:sp>
      <p:sp>
        <p:nvSpPr>
          <p:cNvPr id="6" name="Shape 3"/>
          <p:cNvSpPr/>
          <p:nvPr/>
        </p:nvSpPr>
        <p:spPr>
          <a:xfrm>
            <a:off x="603504" y="3246120"/>
            <a:ext cx="502920" cy="54864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03504" y="3419856"/>
            <a:ext cx="6035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 the work. Improve it. Prove the impact.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603504" y="4069080"/>
            <a:ext cx="5943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2000"/>
              </a:lnSpc>
              <a:buNone/>
            </a:pPr>
            <a:r>
              <a:rPr lang="en-US" sz="1350" dirty="0">
                <a:solidFill>
                  <a:srgbClr val="D6E2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signal from the floor — turned into more productive hours on core work, and provable ROI on every team, every function and every AI initiative across your revenue-cycle operation.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7342632" y="5989320"/>
            <a:ext cx="42062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BBD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 · THE CONTINUOUS-IMPROVEMENT ENGINE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Visibility isn’t the goal. Improvement is.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481328"/>
            <a:ext cx="3630168" cy="1371600"/>
          </a:xfrm>
          <a:prstGeom prst="roundRect">
            <a:avLst>
              <a:gd name="adj" fmla="val 5333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68096" y="1627632"/>
            <a:ext cx="319125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· Target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768096" y="1993392"/>
            <a:ext cx="3191256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2000"/>
              </a:lnSpc>
              <a:buNone/>
            </a:pPr>
            <a:r>
              <a:rPr lang="en-US" sz="11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 the goal or surface the concern — a team behind its peers.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4279392" y="1481328"/>
            <a:ext cx="3630168" cy="1371600"/>
          </a:xfrm>
          <a:prstGeom prst="roundRect">
            <a:avLst>
              <a:gd name="adj" fmla="val 5333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498848" y="1627632"/>
            <a:ext cx="319125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· Visibility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4498848" y="1993392"/>
            <a:ext cx="3191256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2000"/>
              </a:lnSpc>
              <a:buNone/>
            </a:pPr>
            <a:r>
              <a:rPr lang="en-US" sz="11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End-to-end, near real-time view of how the work is getting done.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8010144" y="1481328"/>
            <a:ext cx="3630168" cy="1371600"/>
          </a:xfrm>
          <a:prstGeom prst="roundRect">
            <a:avLst>
              <a:gd name="adj" fmla="val 5333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229600" y="1627632"/>
            <a:ext cx="319125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· Deep-dive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8229600" y="1993392"/>
            <a:ext cx="3191256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2000"/>
              </a:lnSpc>
              <a:buNone/>
            </a:pPr>
            <a:r>
              <a:rPr lang="en-US" sz="11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Work-zone, category, activity and top-vs-bottom analysis.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548640" y="2999232"/>
            <a:ext cx="3630168" cy="1371600"/>
          </a:xfrm>
          <a:prstGeom prst="roundRect">
            <a:avLst>
              <a:gd name="adj" fmla="val 5333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68096" y="3145536"/>
            <a:ext cx="319125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· Flag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768096" y="3511296"/>
            <a:ext cx="3191256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2000"/>
              </a:lnSpc>
              <a:buNone/>
            </a:pPr>
            <a:r>
              <a:rPr lang="en-US" sz="11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Auto-email to the manager with the user + project that need attention.</a:t>
            </a:r>
            <a:endParaRPr lang="en-US" sz="1150" dirty="0"/>
          </a:p>
        </p:txBody>
      </p:sp>
      <p:sp>
        <p:nvSpPr>
          <p:cNvPr id="18" name="Shape 15"/>
          <p:cNvSpPr/>
          <p:nvPr/>
        </p:nvSpPr>
        <p:spPr>
          <a:xfrm>
            <a:off x="4279392" y="2999232"/>
            <a:ext cx="3630168" cy="1371600"/>
          </a:xfrm>
          <a:prstGeom prst="roundRect">
            <a:avLst>
              <a:gd name="adj" fmla="val 5333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498848" y="3145536"/>
            <a:ext cx="319125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· Conversation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498848" y="3511296"/>
            <a:ext cx="3191256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2000"/>
              </a:lnSpc>
              <a:buNone/>
            </a:pPr>
            <a:r>
              <a:rPr lang="en-US" sz="11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facts-driven talk with the team — root causes, not opinions.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8010144" y="2999232"/>
            <a:ext cx="3630168" cy="1371600"/>
          </a:xfrm>
          <a:prstGeom prst="roundRect">
            <a:avLst>
              <a:gd name="adj" fmla="val 5333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229600" y="3145536"/>
            <a:ext cx="319125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· Act &amp; uplift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8229600" y="3511296"/>
            <a:ext cx="3191256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2000"/>
              </a:lnSpc>
              <a:buNone/>
            </a:pPr>
            <a:r>
              <a:rPr lang="en-US" sz="11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Remove redundancy, automate repetitive work, replicate best practice, lift bottom performers to the mean.</a:t>
            </a:r>
            <a:endParaRPr lang="en-US" sz="1150" dirty="0"/>
          </a:p>
        </p:txBody>
      </p:sp>
      <p:sp>
        <p:nvSpPr>
          <p:cNvPr id="24" name="Shape 21"/>
          <p:cNvSpPr/>
          <p:nvPr/>
        </p:nvSpPr>
        <p:spPr>
          <a:xfrm>
            <a:off x="548640" y="5138928"/>
            <a:ext cx="11091672" cy="804672"/>
          </a:xfrm>
          <a:prstGeom prst="roundRect">
            <a:avLst>
              <a:gd name="adj" fmla="val 9091"/>
            </a:avLst>
          </a:prstGeom>
          <a:solidFill>
            <a:srgbClr val="ECFDF5"/>
          </a:solidFill>
          <a:ln w="9525">
            <a:solidFill>
              <a:srgbClr val="A7F3D0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822960" y="5138928"/>
            <a:ext cx="105156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65F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Then it loops. </a:t>
            </a:r>
            <a:pPr indent="0" marL="0">
              <a:buNone/>
            </a:pPr>
            <a:r>
              <a:rPr lang="en-US" sz="1300" dirty="0">
                <a:solidFill>
                  <a:srgbClr val="166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Recommendations come with specific, defined metrics — and only the real capacity-planning opportunities are flagged, never noise.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 · GENUINE PRODUCTIVITY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“who’s busy” to “output per person”.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417320"/>
            <a:ext cx="50292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4000"/>
              </a:lnSpc>
              <a:buNone/>
            </a:pPr>
            <a:r>
              <a:rPr lang="en-US" sz="13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baseline output per FTE and cycle time at the start, then track genuine gains against redistribution — so an uplift is real capacity, not a number that simply moved.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603504" y="2980944"/>
            <a:ext cx="128016" cy="128016"/>
          </a:xfrm>
          <a:prstGeom prst="ellipse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41248" y="2889504"/>
            <a:ext cx="4754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 per FTE — e.g. claims / coder / day, AR touches, denial-rework hours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603504" y="3584448"/>
            <a:ext cx="128016" cy="128016"/>
          </a:xfrm>
          <a:prstGeom prst="ellipse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41248" y="3493008"/>
            <a:ext cx="4754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Cycle time per case, end to end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03504" y="4187952"/>
            <a:ext cx="128016" cy="128016"/>
          </a:xfrm>
          <a:prstGeom prst="ellipse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41248" y="4096512"/>
            <a:ext cx="4754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Genuine gain vs. redistribution, made explicit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5943600" y="1463040"/>
            <a:ext cx="5696712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217920" y="1645920"/>
            <a:ext cx="5212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 per FTE — baseline to month 4 (index)</a:t>
            </a:r>
            <a:endParaRPr lang="en-US" sz="1400" dirty="0"/>
          </a:p>
        </p:txBody>
      </p:sp>
      <p:graphicFrame>
        <p:nvGraphicFramePr>
          <p:cNvPr id="15" name="Chart 0" descr=""/>
          <p:cNvGraphicFramePr/>
          <p:nvPr/>
        </p:nvGraphicFramePr>
        <p:xfrm>
          <a:off x="6126480" y="2011680"/>
          <a:ext cx="5330952" cy="37490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" name="Text 12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 · OUTPUT YOU CAN AUDIT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measure output — touches per claim — not just activity.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417320"/>
            <a:ext cx="51206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4000"/>
              </a:lnSpc>
              <a:buNone/>
            </a:pPr>
            <a:r>
              <a:rPr lang="en-US" sz="13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Each claim is a tracked job; every touch — open, work, state-change, re-assign, QA-bounce — is logged to its audit trail. Work Output turns that trail into the numbers your floor manages by.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603504" y="2843784"/>
            <a:ext cx="128016" cy="128016"/>
          </a:xfrm>
          <a:prstGeom prst="ellipse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41248" y="2752344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Touches per claim — counted, not estimated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603504" y="3346704"/>
            <a:ext cx="128016" cy="128016"/>
          </a:xfrm>
          <a:prstGeom prst="ellipse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41248" y="3255264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 per FTE &amp; cost per touch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03504" y="3849624"/>
            <a:ext cx="128016" cy="128016"/>
          </a:xfrm>
          <a:prstGeom prst="ellipse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41248" y="3758184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AHT per touch · SLA / TAT adherence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03504" y="4352544"/>
            <a:ext cx="128016" cy="128016"/>
          </a:xfrm>
          <a:prstGeom prst="ellipse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41248" y="4261104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number drills to the claim that produced it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548640" y="4937760"/>
            <a:ext cx="5212080" cy="960120"/>
          </a:xfrm>
          <a:prstGeom prst="roundRect">
            <a:avLst>
              <a:gd name="adj" fmla="val 7619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77240" y="4937760"/>
            <a:ext cx="47548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touches = upstream defect or payer friction. </a:t>
            </a:r>
            <a:pPr indent="0" marL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Cutting one touch per claim across the queue recovers rework cost and protects SLA.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5943600" y="1463040"/>
            <a:ext cx="5696712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217920" y="1645920"/>
            <a:ext cx="5212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Avg touches per claim by workflow</a:t>
            </a:r>
            <a:endParaRPr lang="en-US" sz="1400" dirty="0"/>
          </a:p>
        </p:txBody>
      </p:sp>
      <p:graphicFrame>
        <p:nvGraphicFramePr>
          <p:cNvPr id="19" name="Chart 0" descr=""/>
          <p:cNvGraphicFramePr/>
          <p:nvPr/>
        </p:nvGraphicFramePr>
        <p:xfrm>
          <a:off x="6126480" y="2011680"/>
          <a:ext cx="5330952" cy="36118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0" name="Text 16"/>
          <p:cNvSpPr/>
          <p:nvPr/>
        </p:nvSpPr>
        <p:spPr>
          <a:xfrm>
            <a:off x="6126480" y="5650992"/>
            <a:ext cx="5394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950" i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Illustrative — calibrated to your queues during the pilot; touches/claim is the count of per-job audit events.</a:t>
            </a:r>
            <a:endParaRPr lang="en-US" sz="950" dirty="0"/>
          </a:p>
        </p:txBody>
      </p:sp>
      <p:sp>
        <p:nvSpPr>
          <p:cNvPr id="21" name="Text 17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 · FROM AI PILOTS TO ENTERPRISE ROI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 which AI and automation actually pays.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417320"/>
            <a:ext cx="512064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4000"/>
              </a:lnSpc>
              <a:buNone/>
            </a:pPr>
            <a:r>
              <a:rPr lang="en-US" sz="13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workflows get automated, Workforce Intelligence baselines the work before, measures output per FTE and cycle-time after, and shows exactly which initiatives have earned enterprise scale — plus who is adopting AI, how well, and where shadow-AI risk sits.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603504" y="3346704"/>
            <a:ext cx="128016" cy="12801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41248" y="3255264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 → measure → prove → scale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603504" y="3849624"/>
            <a:ext cx="128016" cy="12801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41248" y="3758184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adoption &amp; prompt-quality, per team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03504" y="4352544"/>
            <a:ext cx="128016" cy="12801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41248" y="4261104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Shadow-AI risk &amp; data governance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5943600" y="1463040"/>
            <a:ext cx="5696712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217920" y="1645920"/>
            <a:ext cx="5212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/ automation initiatives, ranked by proven impact</a:t>
            </a:r>
            <a:endParaRPr lang="en-US" sz="1350" dirty="0"/>
          </a:p>
        </p:txBody>
      </p:sp>
      <p:graphicFrame>
        <p:nvGraphicFramePr>
          <p:cNvPr id="15" name="Chart 0" descr=""/>
          <p:cNvGraphicFramePr/>
          <p:nvPr/>
        </p:nvGraphicFramePr>
        <p:xfrm>
          <a:off x="6126480" y="2011680"/>
          <a:ext cx="5330952" cy="37490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" name="Text 12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PROOF · AI YOU CAN USE TODAY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AI is already inside — not a someday promise.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3716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Real, shipping AI across Time Champ and the wider family — insights, governance, an AI manager and a meeting-notes taker.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548640" y="1874520"/>
            <a:ext cx="3630168" cy="1700784"/>
          </a:xfrm>
          <a:prstGeom prst="roundRect">
            <a:avLst>
              <a:gd name="adj" fmla="val 430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1874520"/>
            <a:ext cx="3630168" cy="82296"/>
          </a:xfrm>
          <a:prstGeom prst="rect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8096" y="2057400"/>
            <a:ext cx="3191256" cy="384048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Insights &amp; Copilot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68096" y="2459736"/>
            <a:ext cx="3191256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2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Anomaly &amp; insider-risk detection, Activity Insights, and dashboards you build from a plain-language prompt.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279392" y="1874520"/>
            <a:ext cx="3630168" cy="1700784"/>
          </a:xfrm>
          <a:prstGeom prst="roundRect">
            <a:avLst>
              <a:gd name="adj" fmla="val 430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4279392" y="1874520"/>
            <a:ext cx="3630168" cy="82296"/>
          </a:xfrm>
          <a:prstGeom prst="rect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498848" y="2057400"/>
            <a:ext cx="3191256" cy="384048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7F5C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Adoption &amp; Governance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4498848" y="2459736"/>
            <a:ext cx="3191256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2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Auto-detects ChatGPT, Copilot, Gemini, Claude (30+), scans prompts for PHI / PCI, and shows AI ROI for the CFO.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8010144" y="1874520"/>
            <a:ext cx="3630168" cy="1700784"/>
          </a:xfrm>
          <a:prstGeom prst="roundRect">
            <a:avLst>
              <a:gd name="adj" fmla="val 430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8010144" y="1874520"/>
            <a:ext cx="3630168" cy="82296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229600" y="2057400"/>
            <a:ext cx="3191256" cy="384048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BIXO — your AI manager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8229600" y="2459736"/>
            <a:ext cx="3191256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2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Talks to the team, runs async stand-ups, chases tasks and ships an end-of-day report in Teams or Slack.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548640" y="3703320"/>
            <a:ext cx="3630168" cy="1700784"/>
          </a:xfrm>
          <a:prstGeom prst="roundRect">
            <a:avLst>
              <a:gd name="adj" fmla="val 430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48640" y="3703320"/>
            <a:ext cx="3630168" cy="82296"/>
          </a:xfrm>
          <a:prstGeom prst="rect">
            <a:avLst/>
          </a:prstGeom>
          <a:solidFill>
            <a:srgbClr val="15803D"/>
          </a:solidFill>
          <a:ln w="12700">
            <a:solidFill>
              <a:srgbClr val="15803D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768096" y="3886200"/>
            <a:ext cx="3191256" cy="384048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Notes Taker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768096" y="4288536"/>
            <a:ext cx="3191256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2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Joins the call, transcribes and summarises, and captures action items automatically.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4279392" y="3703320"/>
            <a:ext cx="3630168" cy="1700784"/>
          </a:xfrm>
          <a:prstGeom prst="roundRect">
            <a:avLst>
              <a:gd name="adj" fmla="val 430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4279392" y="3703320"/>
            <a:ext cx="3630168" cy="82296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4498848" y="3886200"/>
            <a:ext cx="3191256" cy="384048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D977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in the workflow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4498848" y="4288536"/>
            <a:ext cx="3191256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2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Capacity-aware work allocation, AI-suggested output targets and LLM-based quality scoring.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8010144" y="3703320"/>
            <a:ext cx="3630168" cy="1700784"/>
          </a:xfrm>
          <a:prstGeom prst="roundRect">
            <a:avLst>
              <a:gd name="adj" fmla="val 430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8010144" y="3703320"/>
            <a:ext cx="3630168" cy="82296"/>
          </a:xfrm>
          <a:prstGeom prst="rect">
            <a:avLst/>
          </a:prstGeom>
          <a:solidFill>
            <a:srgbClr val="0D2BA8"/>
          </a:solidFill>
          <a:ln w="12700">
            <a:solidFill>
              <a:srgbClr val="0D2BA8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8229600" y="3886200"/>
            <a:ext cx="3191256" cy="384048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safety &amp; control</a:t>
            </a:r>
            <a:endParaRPr lang="en-US" sz="1350" dirty="0"/>
          </a:p>
        </p:txBody>
      </p:sp>
      <p:sp>
        <p:nvSpPr>
          <p:cNvPr id="30" name="Text 27"/>
          <p:cNvSpPr/>
          <p:nvPr/>
        </p:nvSpPr>
        <p:spPr>
          <a:xfrm>
            <a:off x="8229600" y="4288536"/>
            <a:ext cx="3191256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2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Allow / restrict tools, sensitive-data prompt scanning, and no third-party AI exposure — your data stays yours.</a:t>
            </a:r>
            <a:endParaRPr lang="en-US" sz="1100" dirty="0"/>
          </a:p>
        </p:txBody>
      </p:sp>
      <p:sp>
        <p:nvSpPr>
          <p:cNvPr id="31" name="Shape 28"/>
          <p:cNvSpPr/>
          <p:nvPr/>
        </p:nvSpPr>
        <p:spPr>
          <a:xfrm>
            <a:off x="548640" y="5504688"/>
            <a:ext cx="11091672" cy="457200"/>
          </a:xfrm>
          <a:prstGeom prst="roundRect">
            <a:avLst>
              <a:gd name="adj" fmla="val 16000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822960" y="5504688"/>
            <a:ext cx="10515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one of these is live in the product today — </a:t>
            </a:r>
            <a:pPr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“AI inside” is something you can verify in the demo, not a roadmap slide.</a:t>
            </a:r>
            <a:endParaRPr lang="en-US" sz="1250" dirty="0"/>
          </a:p>
        </p:txBody>
      </p:sp>
      <p:sp>
        <p:nvSpPr>
          <p:cNvPr id="33" name="Text 30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 FOR YOUR WORLD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Tuned for healthcare operations.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554480"/>
            <a:ext cx="2615184" cy="1600200"/>
          </a:xfrm>
          <a:prstGeom prst="roundRect">
            <a:avLst>
              <a:gd name="adj" fmla="val 457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31520" y="1682496"/>
            <a:ext cx="224942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view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731520" y="2322576"/>
            <a:ext cx="22494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site &amp; shift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731520" y="2633472"/>
            <a:ext cx="224942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multi-state, multi-shift &amp; hybrid — one consistent rollup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3328416" y="1554480"/>
            <a:ext cx="2615184" cy="1600200"/>
          </a:xfrm>
          <a:prstGeom prst="roundRect">
            <a:avLst>
              <a:gd name="adj" fmla="val 457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511296" y="1682496"/>
            <a:ext cx="224942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24/7</a:t>
            </a:r>
            <a:endParaRPr lang="en-US" sz="3200" dirty="0"/>
          </a:p>
        </p:txBody>
      </p:sp>
      <p:sp>
        <p:nvSpPr>
          <p:cNvPr id="12" name="Text 9"/>
          <p:cNvSpPr/>
          <p:nvPr/>
        </p:nvSpPr>
        <p:spPr>
          <a:xfrm>
            <a:off x="3511296" y="2322576"/>
            <a:ext cx="22494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follow-the-sun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3511296" y="2633472"/>
            <a:ext cx="224942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onshore + offshore RCM teams, measured the same way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6108192" y="1554480"/>
            <a:ext cx="2615184" cy="1600200"/>
          </a:xfrm>
          <a:prstGeom prst="roundRect">
            <a:avLst>
              <a:gd name="adj" fmla="val 457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291072" y="1682496"/>
            <a:ext cx="224942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41%</a:t>
            </a:r>
            <a:endParaRPr lang="en-US" sz="3200" dirty="0"/>
          </a:p>
        </p:txBody>
      </p:sp>
      <p:sp>
        <p:nvSpPr>
          <p:cNvPr id="16" name="Text 13"/>
          <p:cNvSpPr/>
          <p:nvPr/>
        </p:nvSpPr>
        <p:spPr>
          <a:xfrm>
            <a:off x="6291072" y="2322576"/>
            <a:ext cx="22494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providers</a:t>
            </a:r>
            <a:endParaRPr lang="en-US" sz="1150" dirty="0"/>
          </a:p>
        </p:txBody>
      </p:sp>
      <p:sp>
        <p:nvSpPr>
          <p:cNvPr id="17" name="Text 14"/>
          <p:cNvSpPr/>
          <p:nvPr/>
        </p:nvSpPr>
        <p:spPr>
          <a:xfrm>
            <a:off x="6291072" y="2633472"/>
            <a:ext cx="224942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 &gt;10% denials in 2025 — up from 30% in 2022</a:t>
            </a:r>
            <a:endParaRPr lang="en-US" sz="950" dirty="0"/>
          </a:p>
        </p:txBody>
      </p:sp>
      <p:sp>
        <p:nvSpPr>
          <p:cNvPr id="18" name="Shape 15"/>
          <p:cNvSpPr/>
          <p:nvPr/>
        </p:nvSpPr>
        <p:spPr>
          <a:xfrm>
            <a:off x="8887968" y="1554480"/>
            <a:ext cx="2615184" cy="1600200"/>
          </a:xfrm>
          <a:prstGeom prst="roundRect">
            <a:avLst>
              <a:gd name="adj" fmla="val 457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070848" y="1682496"/>
            <a:ext cx="2249424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</a:t>
            </a:r>
            <a:endParaRPr lang="en-US" sz="3200" dirty="0"/>
          </a:p>
        </p:txBody>
      </p:sp>
      <p:sp>
        <p:nvSpPr>
          <p:cNvPr id="20" name="Text 17"/>
          <p:cNvSpPr/>
          <p:nvPr/>
        </p:nvSpPr>
        <p:spPr>
          <a:xfrm>
            <a:off x="9070848" y="2322576"/>
            <a:ext cx="22494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 by design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9070848" y="2633472"/>
            <a:ext cx="224942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capture scoped &amp; masked where required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548640" y="352044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it bites for revenue-cycle teams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603504" y="4032504"/>
            <a:ext cx="128016" cy="12801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841248" y="3950208"/>
            <a:ext cx="10607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Coding, claims, AR follow-up and denial-rework — mapped as core work, measured per person.</a:t>
            </a:r>
            <a:endParaRPr lang="en-US" sz="1300" dirty="0"/>
          </a:p>
        </p:txBody>
      </p:sp>
      <p:sp>
        <p:nvSpPr>
          <p:cNvPr id="25" name="Shape 22"/>
          <p:cNvSpPr/>
          <p:nvPr/>
        </p:nvSpPr>
        <p:spPr>
          <a:xfrm>
            <a:off x="603504" y="4581144"/>
            <a:ext cx="128016" cy="12801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841248" y="4498848"/>
            <a:ext cx="10607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Multi-state, multi-shift and hybrid coverage — one rollup, no matter where the work runs.</a:t>
            </a:r>
            <a:endParaRPr lang="en-US" sz="1300" dirty="0"/>
          </a:p>
        </p:txBody>
      </p:sp>
      <p:sp>
        <p:nvSpPr>
          <p:cNvPr id="27" name="Shape 24"/>
          <p:cNvSpPr/>
          <p:nvPr/>
        </p:nvSpPr>
        <p:spPr>
          <a:xfrm>
            <a:off x="603504" y="5129784"/>
            <a:ext cx="128016" cy="12801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841248" y="5047488"/>
            <a:ext cx="10607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3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 &amp; access compliance by location — attendance, malicious-software checks, email / Gmail &amp; web-access restrictions.</a:t>
            </a:r>
            <a:endParaRPr lang="en-US" sz="1300" dirty="0"/>
          </a:p>
        </p:txBody>
      </p:sp>
      <p:sp>
        <p:nvSpPr>
          <p:cNvPr id="29" name="Text 26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PURPOSE-FIT · WE SPEAK RCM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 for the revenue cycle — in your language.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353312"/>
            <a:ext cx="1106424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isn’t generic monitoring pointed at healthcare. Workforce Intelligence is tuned to how RCM actually runs — by queue, by process, by shift — and reports in the metrics your floor and your US leadership already manage by.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548640" y="2139696"/>
            <a:ext cx="10972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REVENUE CYCLE — MEASURED END TO END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548640" y="2432304"/>
            <a:ext cx="11091672" cy="603504"/>
          </a:xfrm>
          <a:prstGeom prst="roundRect">
            <a:avLst>
              <a:gd name="adj" fmla="val 15152"/>
            </a:avLst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13232" y="2432304"/>
            <a:ext cx="10762488" cy="60350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Patient Access  ›  Eligibility &amp; Prior-Auth  ›  Charge Capture  ›  Coding  ›  Claim Submission  ›  Payment Posting  ›  Denials  ›  AR Follow-up &amp; Collections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548640" y="3310128"/>
            <a:ext cx="5486400" cy="2633472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77240" y="3456432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Reported in the metrics you manage by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777240" y="3895344"/>
            <a:ext cx="2487168" cy="310896"/>
          </a:xfrm>
          <a:prstGeom prst="roundRect">
            <a:avLst>
              <a:gd name="adj" fmla="val 17647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50392" y="3895344"/>
            <a:ext cx="234086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Shrinkage</a:t>
            </a:r>
            <a:endParaRPr lang="en-US" sz="1030" dirty="0"/>
          </a:p>
        </p:txBody>
      </p:sp>
      <p:sp>
        <p:nvSpPr>
          <p:cNvPr id="14" name="Shape 11"/>
          <p:cNvSpPr/>
          <p:nvPr/>
        </p:nvSpPr>
        <p:spPr>
          <a:xfrm>
            <a:off x="3410712" y="3895344"/>
            <a:ext cx="2487168" cy="310896"/>
          </a:xfrm>
          <a:prstGeom prst="roundRect">
            <a:avLst>
              <a:gd name="adj" fmla="val 17647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483864" y="3895344"/>
            <a:ext cx="234086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Occupancy</a:t>
            </a:r>
            <a:endParaRPr lang="en-US" sz="1030" dirty="0"/>
          </a:p>
        </p:txBody>
      </p:sp>
      <p:sp>
        <p:nvSpPr>
          <p:cNvPr id="16" name="Shape 13"/>
          <p:cNvSpPr/>
          <p:nvPr/>
        </p:nvSpPr>
        <p:spPr>
          <a:xfrm>
            <a:off x="777240" y="4297680"/>
            <a:ext cx="2487168" cy="310896"/>
          </a:xfrm>
          <a:prstGeom prst="roundRect">
            <a:avLst>
              <a:gd name="adj" fmla="val 17647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50392" y="4297680"/>
            <a:ext cx="234086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Utilisation</a:t>
            </a:r>
            <a:endParaRPr lang="en-US" sz="1030" dirty="0"/>
          </a:p>
        </p:txBody>
      </p:sp>
      <p:sp>
        <p:nvSpPr>
          <p:cNvPr id="18" name="Shape 15"/>
          <p:cNvSpPr/>
          <p:nvPr/>
        </p:nvSpPr>
        <p:spPr>
          <a:xfrm>
            <a:off x="3410712" y="4297680"/>
            <a:ext cx="2487168" cy="310896"/>
          </a:xfrm>
          <a:prstGeom prst="roundRect">
            <a:avLst>
              <a:gd name="adj" fmla="val 17647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483864" y="4297680"/>
            <a:ext cx="234086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AHT / handle time</a:t>
            </a:r>
            <a:endParaRPr lang="en-US" sz="1030" dirty="0"/>
          </a:p>
        </p:txBody>
      </p:sp>
      <p:sp>
        <p:nvSpPr>
          <p:cNvPr id="20" name="Shape 17"/>
          <p:cNvSpPr/>
          <p:nvPr/>
        </p:nvSpPr>
        <p:spPr>
          <a:xfrm>
            <a:off x="777240" y="4700016"/>
            <a:ext cx="2487168" cy="310896"/>
          </a:xfrm>
          <a:prstGeom prst="roundRect">
            <a:avLst>
              <a:gd name="adj" fmla="val 17647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50392" y="4700016"/>
            <a:ext cx="234086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Touches per claim</a:t>
            </a:r>
            <a:endParaRPr lang="en-US" sz="1030" dirty="0"/>
          </a:p>
        </p:txBody>
      </p:sp>
      <p:sp>
        <p:nvSpPr>
          <p:cNvPr id="22" name="Shape 19"/>
          <p:cNvSpPr/>
          <p:nvPr/>
        </p:nvSpPr>
        <p:spPr>
          <a:xfrm>
            <a:off x="3410712" y="4700016"/>
            <a:ext cx="2487168" cy="310896"/>
          </a:xfrm>
          <a:prstGeom prst="roundRect">
            <a:avLst>
              <a:gd name="adj" fmla="val 17647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3483864" y="4700016"/>
            <a:ext cx="234086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Clean-claim % (FPRR)</a:t>
            </a:r>
            <a:endParaRPr lang="en-US" sz="1030" dirty="0"/>
          </a:p>
        </p:txBody>
      </p:sp>
      <p:sp>
        <p:nvSpPr>
          <p:cNvPr id="24" name="Shape 21"/>
          <p:cNvSpPr/>
          <p:nvPr/>
        </p:nvSpPr>
        <p:spPr>
          <a:xfrm>
            <a:off x="777240" y="5102352"/>
            <a:ext cx="2487168" cy="310896"/>
          </a:xfrm>
          <a:prstGeom prst="roundRect">
            <a:avLst>
              <a:gd name="adj" fmla="val 17647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850392" y="5102352"/>
            <a:ext cx="234086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 / quality score</a:t>
            </a:r>
            <a:endParaRPr lang="en-US" sz="1030" dirty="0"/>
          </a:p>
        </p:txBody>
      </p:sp>
      <p:sp>
        <p:nvSpPr>
          <p:cNvPr id="26" name="Shape 23"/>
          <p:cNvSpPr/>
          <p:nvPr/>
        </p:nvSpPr>
        <p:spPr>
          <a:xfrm>
            <a:off x="3410712" y="5102352"/>
            <a:ext cx="2487168" cy="310896"/>
          </a:xfrm>
          <a:prstGeom prst="roundRect">
            <a:avLst>
              <a:gd name="adj" fmla="val 17647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3483864" y="5102352"/>
            <a:ext cx="234086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Days in AR (DSO)</a:t>
            </a:r>
            <a:endParaRPr lang="en-US" sz="1030" dirty="0"/>
          </a:p>
        </p:txBody>
      </p:sp>
      <p:sp>
        <p:nvSpPr>
          <p:cNvPr id="28" name="Shape 25"/>
          <p:cNvSpPr/>
          <p:nvPr/>
        </p:nvSpPr>
        <p:spPr>
          <a:xfrm>
            <a:off x="777240" y="5504688"/>
            <a:ext cx="2487168" cy="310896"/>
          </a:xfrm>
          <a:prstGeom prst="roundRect">
            <a:avLst>
              <a:gd name="adj" fmla="val 17647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850392" y="5504688"/>
            <a:ext cx="234086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to collect</a:t>
            </a:r>
            <a:endParaRPr lang="en-US" sz="1030" dirty="0"/>
          </a:p>
        </p:txBody>
      </p:sp>
      <p:sp>
        <p:nvSpPr>
          <p:cNvPr id="30" name="Shape 27"/>
          <p:cNvSpPr/>
          <p:nvPr/>
        </p:nvSpPr>
        <p:spPr>
          <a:xfrm>
            <a:off x="3410712" y="5504688"/>
            <a:ext cx="2487168" cy="310896"/>
          </a:xfrm>
          <a:prstGeom prst="roundRect">
            <a:avLst>
              <a:gd name="adj" fmla="val 17647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3483864" y="5504688"/>
            <a:ext cx="234086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3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SLA / TAT adherence</a:t>
            </a:r>
            <a:endParaRPr lang="en-US" sz="1030" dirty="0"/>
          </a:p>
        </p:txBody>
      </p:sp>
      <p:sp>
        <p:nvSpPr>
          <p:cNvPr id="32" name="Shape 29"/>
          <p:cNvSpPr/>
          <p:nvPr/>
        </p:nvSpPr>
        <p:spPr>
          <a:xfrm>
            <a:off x="6153912" y="3310128"/>
            <a:ext cx="5486400" cy="2633472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6382512" y="3456432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Mapped to your roles &amp; systems</a:t>
            </a:r>
            <a:endParaRPr lang="en-US" sz="1350" dirty="0"/>
          </a:p>
        </p:txBody>
      </p:sp>
      <p:sp>
        <p:nvSpPr>
          <p:cNvPr id="34" name="Shape 31"/>
          <p:cNvSpPr/>
          <p:nvPr/>
        </p:nvSpPr>
        <p:spPr>
          <a:xfrm>
            <a:off x="6382512" y="3995928"/>
            <a:ext cx="118872" cy="118872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6601968" y="3904488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callers / analysts · medical coders (CPT, ICD-10)</a:t>
            </a:r>
            <a:endParaRPr lang="en-US" sz="1150" dirty="0"/>
          </a:p>
        </p:txBody>
      </p:sp>
      <p:sp>
        <p:nvSpPr>
          <p:cNvPr id="36" name="Shape 33"/>
          <p:cNvSpPr/>
          <p:nvPr/>
        </p:nvSpPr>
        <p:spPr>
          <a:xfrm>
            <a:off x="6382512" y="4507992"/>
            <a:ext cx="118872" cy="118872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6601968" y="4416552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Charge entry · payment posting · denial management</a:t>
            </a:r>
            <a:endParaRPr lang="en-US" sz="1150" dirty="0"/>
          </a:p>
        </p:txBody>
      </p:sp>
      <p:sp>
        <p:nvSpPr>
          <p:cNvPr id="38" name="Shape 35"/>
          <p:cNvSpPr/>
          <p:nvPr/>
        </p:nvSpPr>
        <p:spPr>
          <a:xfrm>
            <a:off x="6382512" y="5020056"/>
            <a:ext cx="118872" cy="118872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39" name="Text 36"/>
          <p:cNvSpPr/>
          <p:nvPr/>
        </p:nvSpPr>
        <p:spPr>
          <a:xfrm>
            <a:off x="6601968" y="4928616"/>
            <a:ext cx="4937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 auditors · team leads · workforce management (WFM)</a:t>
            </a:r>
            <a:endParaRPr lang="en-US" sz="1150" dirty="0"/>
          </a:p>
        </p:txBody>
      </p:sp>
      <p:sp>
        <p:nvSpPr>
          <p:cNvPr id="40" name="Shape 37"/>
          <p:cNvSpPr/>
          <p:nvPr/>
        </p:nvSpPr>
        <p:spPr>
          <a:xfrm>
            <a:off x="6382512" y="5468112"/>
            <a:ext cx="5029200" cy="384048"/>
          </a:xfrm>
          <a:prstGeom prst="roundRect">
            <a:avLst>
              <a:gd name="adj" fmla="val 14286"/>
            </a:avLst>
          </a:prstGeom>
          <a:solidFill>
            <a:srgbClr val="ECFEFF"/>
          </a:solidFill>
          <a:ln w="9525">
            <a:solidFill>
              <a:srgbClr val="A5F3FC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6510528" y="5468112"/>
            <a:ext cx="4791456" cy="3840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980" b="1" dirty="0">
                <a:solidFill>
                  <a:srgbClr val="0E7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Tracked in the apps they live in — EHR / EMR, clearinghouse, payer portals &amp; the billing / PM system.</a:t>
            </a:r>
            <a:endParaRPr lang="en-US" sz="980" dirty="0"/>
          </a:p>
        </p:txBody>
      </p:sp>
      <p:sp>
        <p:nvSpPr>
          <p:cNvPr id="42" name="Text 39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BENEFITS · VALUE LEVERS FOR RCM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RCM leaders find the money.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463040"/>
            <a:ext cx="3630168" cy="1810512"/>
          </a:xfrm>
          <a:prstGeom prst="roundRect">
            <a:avLst>
              <a:gd name="adj" fmla="val 404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48640" y="1463040"/>
            <a:ext cx="3630168" cy="82296"/>
          </a:xfrm>
          <a:prstGeom prst="rect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8096" y="1645920"/>
            <a:ext cx="3191256" cy="4206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Shrinkage discovery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768096" y="2066544"/>
            <a:ext cx="3191256" cy="7863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0000"/>
              </a:lnSpc>
              <a:buNone/>
            </a:pPr>
            <a:r>
              <a:rPr lang="en-US" sz="108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Surface the paid time lost to idle, aux and unplanned gaps — and convert it into billable, on-queue capacity.</a:t>
            </a:r>
            <a:endParaRPr lang="en-US" sz="1080" dirty="0"/>
          </a:p>
        </p:txBody>
      </p:sp>
      <p:sp>
        <p:nvSpPr>
          <p:cNvPr id="10" name="Shape 7"/>
          <p:cNvSpPr/>
          <p:nvPr/>
        </p:nvSpPr>
        <p:spPr>
          <a:xfrm>
            <a:off x="768096" y="2871216"/>
            <a:ext cx="3191256" cy="310896"/>
          </a:xfrm>
          <a:prstGeom prst="roundRect">
            <a:avLst>
              <a:gd name="adj" fmla="val 17647"/>
            </a:avLst>
          </a:prstGeom>
          <a:solidFill>
            <a:srgbClr val="F1F5F9"/>
          </a:solidFill>
          <a:ln w="9525">
            <a:solidFill>
              <a:srgbClr val="1A3FD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59536" y="2871216"/>
            <a:ext cx="3008376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8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10–20% capacity often hidden</a:t>
            </a:r>
            <a:endParaRPr lang="en-US" sz="980" dirty="0"/>
          </a:p>
        </p:txBody>
      </p:sp>
      <p:sp>
        <p:nvSpPr>
          <p:cNvPr id="12" name="Shape 9"/>
          <p:cNvSpPr/>
          <p:nvPr/>
        </p:nvSpPr>
        <p:spPr>
          <a:xfrm>
            <a:off x="4279392" y="1463040"/>
            <a:ext cx="3630168" cy="1810512"/>
          </a:xfrm>
          <a:prstGeom prst="roundRect">
            <a:avLst>
              <a:gd name="adj" fmla="val 404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279392" y="1463040"/>
            <a:ext cx="3630168" cy="82296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498848" y="1645920"/>
            <a:ext cx="3191256" cy="4206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Workflow automation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4498848" y="2066544"/>
            <a:ext cx="3191256" cy="7863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0000"/>
              </a:lnSpc>
              <a:buNone/>
            </a:pPr>
            <a:r>
              <a:rPr lang="en-US" sz="108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Auto-allocate work, auto-alert managers and flag repetitive swivel-chair steps as automation / RPA candidates.</a:t>
            </a:r>
            <a:endParaRPr lang="en-US" sz="1080" dirty="0"/>
          </a:p>
        </p:txBody>
      </p:sp>
      <p:sp>
        <p:nvSpPr>
          <p:cNvPr id="16" name="Shape 13"/>
          <p:cNvSpPr/>
          <p:nvPr/>
        </p:nvSpPr>
        <p:spPr>
          <a:xfrm>
            <a:off x="4498848" y="2871216"/>
            <a:ext cx="3191256" cy="310896"/>
          </a:xfrm>
          <a:prstGeom prst="roundRect">
            <a:avLst>
              <a:gd name="adj" fmla="val 17647"/>
            </a:avLst>
          </a:prstGeom>
          <a:solidFill>
            <a:srgbClr val="F1F5F9"/>
          </a:solidFill>
          <a:ln w="9525">
            <a:solidFill>
              <a:srgbClr val="0891B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590288" y="2871216"/>
            <a:ext cx="3008376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8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Fewer manual touches / claim</a:t>
            </a:r>
            <a:endParaRPr lang="en-US" sz="980" dirty="0"/>
          </a:p>
        </p:txBody>
      </p:sp>
      <p:sp>
        <p:nvSpPr>
          <p:cNvPr id="18" name="Shape 15"/>
          <p:cNvSpPr/>
          <p:nvPr/>
        </p:nvSpPr>
        <p:spPr>
          <a:xfrm>
            <a:off x="8010144" y="1463040"/>
            <a:ext cx="3630168" cy="1810512"/>
          </a:xfrm>
          <a:prstGeom prst="roundRect">
            <a:avLst>
              <a:gd name="adj" fmla="val 404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8010144" y="1463040"/>
            <a:ext cx="3630168" cy="82296"/>
          </a:xfrm>
          <a:prstGeom prst="rect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8229600" y="1645920"/>
            <a:ext cx="3191256" cy="4206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insights &amp; recommendations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8229600" y="2066544"/>
            <a:ext cx="3191256" cy="7863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0000"/>
              </a:lnSpc>
              <a:buNone/>
            </a:pPr>
            <a:r>
              <a:rPr lang="en-US" sz="108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Anomaly alerts, coaching opportunities and next-best-actions per team — defined metrics, not dashboards to mine.</a:t>
            </a:r>
            <a:endParaRPr lang="en-US" sz="1080" dirty="0"/>
          </a:p>
        </p:txBody>
      </p:sp>
      <p:sp>
        <p:nvSpPr>
          <p:cNvPr id="22" name="Shape 19"/>
          <p:cNvSpPr/>
          <p:nvPr/>
        </p:nvSpPr>
        <p:spPr>
          <a:xfrm>
            <a:off x="8229600" y="2871216"/>
            <a:ext cx="3191256" cy="310896"/>
          </a:xfrm>
          <a:prstGeom prst="roundRect">
            <a:avLst>
              <a:gd name="adj" fmla="val 17647"/>
            </a:avLst>
          </a:prstGeom>
          <a:solidFill>
            <a:srgbClr val="F1F5F9"/>
          </a:solidFill>
          <a:ln w="9525">
            <a:solidFill>
              <a:srgbClr val="7F5CFC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8321040" y="2871216"/>
            <a:ext cx="3008376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80" b="1" dirty="0">
                <a:solidFill>
                  <a:srgbClr val="7F5C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Prioritised, defined actions</a:t>
            </a:r>
            <a:endParaRPr lang="en-US" sz="980" dirty="0"/>
          </a:p>
        </p:txBody>
      </p:sp>
      <p:sp>
        <p:nvSpPr>
          <p:cNvPr id="24" name="Shape 21"/>
          <p:cNvSpPr/>
          <p:nvPr/>
        </p:nvSpPr>
        <p:spPr>
          <a:xfrm>
            <a:off x="548640" y="3419856"/>
            <a:ext cx="3630168" cy="1810512"/>
          </a:xfrm>
          <a:prstGeom prst="roundRect">
            <a:avLst>
              <a:gd name="adj" fmla="val 404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548640" y="3419856"/>
            <a:ext cx="3630168" cy="82296"/>
          </a:xfrm>
          <a:prstGeom prst="rect">
            <a:avLst/>
          </a:prstGeom>
          <a:solidFill>
            <a:srgbClr val="15803D"/>
          </a:solidFill>
          <a:ln w="12700">
            <a:solidFill>
              <a:srgbClr val="15803D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768096" y="3602736"/>
            <a:ext cx="3191256" cy="4206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Capacity right-sizing</a:t>
            </a:r>
            <a:endParaRPr lang="en-US" sz="1350" dirty="0"/>
          </a:p>
        </p:txBody>
      </p:sp>
      <p:sp>
        <p:nvSpPr>
          <p:cNvPr id="27" name="Text 24"/>
          <p:cNvSpPr/>
          <p:nvPr/>
        </p:nvSpPr>
        <p:spPr>
          <a:xfrm>
            <a:off x="768096" y="4023360"/>
            <a:ext cx="3191256" cy="7863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0000"/>
              </a:lnSpc>
              <a:buNone/>
            </a:pPr>
            <a:r>
              <a:rPr lang="en-US" sz="108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 real handle-time + productive-time into true FTE-per-queue — staff to demand, trim bench and overtime.</a:t>
            </a:r>
            <a:endParaRPr lang="en-US" sz="1080" dirty="0"/>
          </a:p>
        </p:txBody>
      </p:sp>
      <p:sp>
        <p:nvSpPr>
          <p:cNvPr id="28" name="Shape 25"/>
          <p:cNvSpPr/>
          <p:nvPr/>
        </p:nvSpPr>
        <p:spPr>
          <a:xfrm>
            <a:off x="768096" y="4828032"/>
            <a:ext cx="3191256" cy="310896"/>
          </a:xfrm>
          <a:prstGeom prst="roundRect">
            <a:avLst>
              <a:gd name="adj" fmla="val 17647"/>
            </a:avLst>
          </a:prstGeom>
          <a:solidFill>
            <a:srgbClr val="F1F5F9"/>
          </a:solidFill>
          <a:ln w="9525">
            <a:solidFill>
              <a:srgbClr val="15803D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859536" y="4828032"/>
            <a:ext cx="3008376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8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Staff to true demand</a:t>
            </a:r>
            <a:endParaRPr lang="en-US" sz="980" dirty="0"/>
          </a:p>
        </p:txBody>
      </p:sp>
      <p:sp>
        <p:nvSpPr>
          <p:cNvPr id="30" name="Shape 27"/>
          <p:cNvSpPr/>
          <p:nvPr/>
        </p:nvSpPr>
        <p:spPr>
          <a:xfrm>
            <a:off x="4279392" y="3419856"/>
            <a:ext cx="3630168" cy="1810512"/>
          </a:xfrm>
          <a:prstGeom prst="roundRect">
            <a:avLst>
              <a:gd name="adj" fmla="val 404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279392" y="3419856"/>
            <a:ext cx="3630168" cy="82296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498848" y="3602736"/>
            <a:ext cx="3191256" cy="4206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Productivity &amp; quality benchmarking</a:t>
            </a:r>
            <a:endParaRPr lang="en-US" sz="1350" dirty="0"/>
          </a:p>
        </p:txBody>
      </p:sp>
      <p:sp>
        <p:nvSpPr>
          <p:cNvPr id="33" name="Text 30"/>
          <p:cNvSpPr/>
          <p:nvPr/>
        </p:nvSpPr>
        <p:spPr>
          <a:xfrm>
            <a:off x="4498848" y="4023360"/>
            <a:ext cx="3191256" cy="7863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0000"/>
              </a:lnSpc>
              <a:buNone/>
            </a:pPr>
            <a:r>
              <a:rPr lang="en-US" sz="108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Compare agent, team, site and shift; lift the bottom quartile toward the median — without trading away QA.</a:t>
            </a:r>
            <a:endParaRPr lang="en-US" sz="1080" dirty="0"/>
          </a:p>
        </p:txBody>
      </p:sp>
      <p:sp>
        <p:nvSpPr>
          <p:cNvPr id="34" name="Shape 31"/>
          <p:cNvSpPr/>
          <p:nvPr/>
        </p:nvSpPr>
        <p:spPr>
          <a:xfrm>
            <a:off x="4498848" y="4828032"/>
            <a:ext cx="3191256" cy="310896"/>
          </a:xfrm>
          <a:prstGeom prst="roundRect">
            <a:avLst>
              <a:gd name="adj" fmla="val 17647"/>
            </a:avLst>
          </a:prstGeom>
          <a:solidFill>
            <a:srgbClr val="F1F5F9"/>
          </a:solidFill>
          <a:ln w="9525">
            <a:solidFill>
              <a:srgbClr val="D97706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4590288" y="4828032"/>
            <a:ext cx="3008376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80" b="1" dirty="0">
                <a:solidFill>
                  <a:srgbClr val="D977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Bottom quartile → median</a:t>
            </a:r>
            <a:endParaRPr lang="en-US" sz="980" dirty="0"/>
          </a:p>
        </p:txBody>
      </p:sp>
      <p:sp>
        <p:nvSpPr>
          <p:cNvPr id="36" name="Shape 33"/>
          <p:cNvSpPr/>
          <p:nvPr/>
        </p:nvSpPr>
        <p:spPr>
          <a:xfrm>
            <a:off x="8010144" y="3419856"/>
            <a:ext cx="3630168" cy="1810512"/>
          </a:xfrm>
          <a:prstGeom prst="roundRect">
            <a:avLst>
              <a:gd name="adj" fmla="val 404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37" name="Shape 34"/>
          <p:cNvSpPr/>
          <p:nvPr/>
        </p:nvSpPr>
        <p:spPr>
          <a:xfrm>
            <a:off x="8010144" y="3419856"/>
            <a:ext cx="3630168" cy="82296"/>
          </a:xfrm>
          <a:prstGeom prst="rect">
            <a:avLst/>
          </a:prstGeom>
          <a:solidFill>
            <a:srgbClr val="0D2BA8"/>
          </a:solidFill>
          <a:ln w="12700">
            <a:solidFill>
              <a:srgbClr val="0D2BA8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8229600" y="3602736"/>
            <a:ext cx="3191256" cy="4206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Margin &amp; SLA protection</a:t>
            </a:r>
            <a:endParaRPr lang="en-US" sz="1350" dirty="0"/>
          </a:p>
        </p:txBody>
      </p:sp>
      <p:sp>
        <p:nvSpPr>
          <p:cNvPr id="39" name="Text 36"/>
          <p:cNvSpPr/>
          <p:nvPr/>
        </p:nvSpPr>
        <p:spPr>
          <a:xfrm>
            <a:off x="8229600" y="4023360"/>
            <a:ext cx="3191256" cy="7863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0000"/>
              </a:lnSpc>
              <a:buNone/>
            </a:pPr>
            <a:r>
              <a:rPr lang="en-US" sz="108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FTE- and transaction-priced work, every recovered productive hour protects margin and de-risks TAT / SLA.</a:t>
            </a:r>
            <a:endParaRPr lang="en-US" sz="1080" dirty="0"/>
          </a:p>
        </p:txBody>
      </p:sp>
      <p:sp>
        <p:nvSpPr>
          <p:cNvPr id="40" name="Shape 37"/>
          <p:cNvSpPr/>
          <p:nvPr/>
        </p:nvSpPr>
        <p:spPr>
          <a:xfrm>
            <a:off x="8229600" y="4828032"/>
            <a:ext cx="3191256" cy="310896"/>
          </a:xfrm>
          <a:prstGeom prst="roundRect">
            <a:avLst>
              <a:gd name="adj" fmla="val 17647"/>
            </a:avLst>
          </a:prstGeom>
          <a:solidFill>
            <a:srgbClr val="F1F5F9"/>
          </a:solidFill>
          <a:ln w="9525">
            <a:solidFill>
              <a:srgbClr val="0D2BA8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8321040" y="4828032"/>
            <a:ext cx="3008376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8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Protects contract margin</a:t>
            </a:r>
            <a:endParaRPr lang="en-US" sz="980" dirty="0"/>
          </a:p>
        </p:txBody>
      </p:sp>
      <p:sp>
        <p:nvSpPr>
          <p:cNvPr id="42" name="Shape 39"/>
          <p:cNvSpPr/>
          <p:nvPr/>
        </p:nvSpPr>
        <p:spPr>
          <a:xfrm>
            <a:off x="548640" y="5285232"/>
            <a:ext cx="11091672" cy="749808"/>
          </a:xfrm>
          <a:prstGeom prst="roundRect">
            <a:avLst>
              <a:gd name="adj" fmla="val 9756"/>
            </a:avLst>
          </a:prstGeom>
          <a:solidFill>
            <a:srgbClr val="0B1635"/>
          </a:solidFill>
          <a:ln w="12700">
            <a:solidFill>
              <a:srgbClr val="0B1635"/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822960" y="5285232"/>
            <a:ext cx="1051560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7D2F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lever maps to a number your operations &amp; US leadership already track — </a:t>
            </a:r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shrinkage, occupancy, cost-to-collect, SLA.</a:t>
            </a:r>
            <a:endParaRPr lang="en-US" sz="1300" dirty="0"/>
          </a:p>
        </p:txBody>
      </p:sp>
      <p:sp>
        <p:nvSpPr>
          <p:cNvPr id="44" name="Text 41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ADOPTION · CULTURAL CHANGE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Improvement people opt into — not surveillance.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417320"/>
            <a:ext cx="10972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4000"/>
              </a:lnSpc>
              <a:buNone/>
            </a:pPr>
            <a:r>
              <a:rPr lang="en-US" sz="14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Lasting change comes from a combination of employee self-assessment and manager governance — not constant supervision. Teams own their own adherence; managers coach on facts. No one has to be watched in real time, and no direct contact with the individual is required to drive improvement.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548640" y="2697480"/>
            <a:ext cx="3630168" cy="2697480"/>
          </a:xfrm>
          <a:prstGeom prst="roundRect">
            <a:avLst>
              <a:gd name="adj" fmla="val 2712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697480"/>
            <a:ext cx="3630168" cy="91440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04672" y="2935224"/>
            <a:ext cx="311810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Employees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822960" y="3493008"/>
            <a:ext cx="109728" cy="109728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4128" y="3410712"/>
            <a:ext cx="289864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Self-checklists for policy &amp; expected behaviour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822960" y="4059936"/>
            <a:ext cx="109728" cy="109728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24128" y="3977640"/>
            <a:ext cx="289864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 their own productive-time picture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822960" y="4626864"/>
            <a:ext cx="109728" cy="109728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24128" y="4544568"/>
            <a:ext cx="289864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Own their improvement, privately</a:t>
            </a:r>
            <a:endParaRPr lang="en-US" sz="1150" dirty="0"/>
          </a:p>
        </p:txBody>
      </p:sp>
      <p:sp>
        <p:nvSpPr>
          <p:cNvPr id="16" name="Shape 13"/>
          <p:cNvSpPr/>
          <p:nvPr/>
        </p:nvSpPr>
        <p:spPr>
          <a:xfrm>
            <a:off x="4279392" y="2697480"/>
            <a:ext cx="3630168" cy="2697480"/>
          </a:xfrm>
          <a:prstGeom prst="roundRect">
            <a:avLst>
              <a:gd name="adj" fmla="val 2712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4279392" y="2697480"/>
            <a:ext cx="3630168" cy="91440"/>
          </a:xfrm>
          <a:prstGeom prst="rect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535424" y="2935224"/>
            <a:ext cx="311810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Managers</a:t>
            </a:r>
            <a:endParaRPr lang="en-US" sz="1500" dirty="0"/>
          </a:p>
        </p:txBody>
      </p:sp>
      <p:sp>
        <p:nvSpPr>
          <p:cNvPr id="19" name="Shape 16"/>
          <p:cNvSpPr/>
          <p:nvPr/>
        </p:nvSpPr>
        <p:spPr>
          <a:xfrm>
            <a:off x="4553712" y="3493008"/>
            <a:ext cx="109728" cy="109728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754880" y="3410712"/>
            <a:ext cx="289864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Governance &amp; oversight on facts, not feelings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4553712" y="4059936"/>
            <a:ext cx="109728" cy="109728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754880" y="3977640"/>
            <a:ext cx="289864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Coach with data, exception-based</a:t>
            </a:r>
            <a:endParaRPr lang="en-US" sz="1150" dirty="0"/>
          </a:p>
        </p:txBody>
      </p:sp>
      <p:sp>
        <p:nvSpPr>
          <p:cNvPr id="23" name="Shape 20"/>
          <p:cNvSpPr/>
          <p:nvPr/>
        </p:nvSpPr>
        <p:spPr>
          <a:xfrm>
            <a:off x="4553712" y="4626864"/>
            <a:ext cx="109728" cy="109728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4754880" y="4544568"/>
            <a:ext cx="289864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constant, person-by-person watching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8010144" y="2697480"/>
            <a:ext cx="3630168" cy="2697480"/>
          </a:xfrm>
          <a:prstGeom prst="roundRect">
            <a:avLst>
              <a:gd name="adj" fmla="val 2712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8010144" y="2697480"/>
            <a:ext cx="3630168" cy="91440"/>
          </a:xfrm>
          <a:prstGeom prst="rect">
            <a:avLst/>
          </a:prstGeom>
          <a:solidFill>
            <a:srgbClr val="15803D"/>
          </a:solidFill>
          <a:ln w="12700">
            <a:solidFill>
              <a:srgbClr val="15803D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8266176" y="2935224"/>
            <a:ext cx="311810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result</a:t>
            </a:r>
            <a:endParaRPr lang="en-US" sz="1500" dirty="0"/>
          </a:p>
        </p:txBody>
      </p:sp>
      <p:sp>
        <p:nvSpPr>
          <p:cNvPr id="28" name="Shape 25"/>
          <p:cNvSpPr/>
          <p:nvPr/>
        </p:nvSpPr>
        <p:spPr>
          <a:xfrm>
            <a:off x="8284464" y="3493008"/>
            <a:ext cx="109728" cy="109728"/>
          </a:xfrm>
          <a:prstGeom prst="ellipse">
            <a:avLst/>
          </a:prstGeom>
          <a:solidFill>
            <a:srgbClr val="15803D"/>
          </a:solidFill>
          <a:ln w="12700">
            <a:solidFill>
              <a:srgbClr val="15803D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8485632" y="3410712"/>
            <a:ext cx="289864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Compliance + continuous improvement</a:t>
            </a:r>
            <a:endParaRPr lang="en-US" sz="1150" dirty="0"/>
          </a:p>
        </p:txBody>
      </p:sp>
      <p:sp>
        <p:nvSpPr>
          <p:cNvPr id="30" name="Shape 27"/>
          <p:cNvSpPr/>
          <p:nvPr/>
        </p:nvSpPr>
        <p:spPr>
          <a:xfrm>
            <a:off x="8284464" y="4059936"/>
            <a:ext cx="109728" cy="109728"/>
          </a:xfrm>
          <a:prstGeom prst="ellipse">
            <a:avLst/>
          </a:prstGeom>
          <a:solidFill>
            <a:srgbClr val="15803D"/>
          </a:solidFill>
          <a:ln w="12700">
            <a:solidFill>
              <a:srgbClr val="15803D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8485632" y="3977640"/>
            <a:ext cx="289864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 preserved across the floor</a:t>
            </a:r>
            <a:endParaRPr lang="en-US" sz="1150" dirty="0"/>
          </a:p>
        </p:txBody>
      </p:sp>
      <p:sp>
        <p:nvSpPr>
          <p:cNvPr id="32" name="Shape 29"/>
          <p:cNvSpPr/>
          <p:nvPr/>
        </p:nvSpPr>
        <p:spPr>
          <a:xfrm>
            <a:off x="8284464" y="4626864"/>
            <a:ext cx="109728" cy="109728"/>
          </a:xfrm>
          <a:prstGeom prst="ellipse">
            <a:avLst/>
          </a:prstGeom>
          <a:solidFill>
            <a:srgbClr val="15803D"/>
          </a:solidFill>
          <a:ln w="12700">
            <a:solidFill>
              <a:srgbClr val="15803D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8485632" y="4544568"/>
            <a:ext cx="289864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Change that sticks — without Big-Brother</a:t>
            </a:r>
            <a:endParaRPr lang="en-US" sz="1150" dirty="0"/>
          </a:p>
        </p:txBody>
      </p:sp>
      <p:sp>
        <p:nvSpPr>
          <p:cNvPr id="34" name="Text 31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PRIVACY &amp; SECURITY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Enterprise-grade trust by design.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481328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Aligned to EU GDPR principles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03504" y="1938528"/>
            <a:ext cx="2743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914400" y="1938528"/>
            <a:ext cx="4937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Lawfulness, fairness &amp; transparency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603504" y="2395728"/>
            <a:ext cx="2743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914400" y="2395728"/>
            <a:ext cx="4937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Purpose limitation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603504" y="2852928"/>
            <a:ext cx="2743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914400" y="2852928"/>
            <a:ext cx="4937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minimisation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03504" y="3310128"/>
            <a:ext cx="2743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914400" y="3310128"/>
            <a:ext cx="4937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Accuracy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603504" y="3767328"/>
            <a:ext cx="2743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14400" y="3767328"/>
            <a:ext cx="4937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Storage limitation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603504" y="4224528"/>
            <a:ext cx="2743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914400" y="4224528"/>
            <a:ext cx="4937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Integrity &amp; confidentiality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548640" y="4892040"/>
            <a:ext cx="5285232" cy="1024128"/>
          </a:xfrm>
          <a:prstGeom prst="roundRect">
            <a:avLst>
              <a:gd name="adj" fmla="val 7143"/>
            </a:avLst>
          </a:prstGeom>
          <a:solidFill>
            <a:srgbClr val="F1F5F9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77240" y="5029200"/>
            <a:ext cx="4846320" cy="749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2000"/>
              </a:lnSpc>
              <a:buNone/>
            </a:pPr>
            <a:r>
              <a:rPr lang="en-US" sz="11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 for healthcare compliance.  </a:t>
            </a:r>
            <a:pPr indent="0" marL="0">
              <a:lnSpc>
                <a:spcPct val="122000"/>
              </a:lnSpc>
              <a:buNone/>
            </a:pPr>
            <a:r>
              <a:rPr lang="en-US" sz="11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Scoped capture, configurable retention, and a signed DPA with data-residency options — ready for your legal &amp; compliance review.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6126480" y="1828800"/>
            <a:ext cx="5513832" cy="914400"/>
          </a:xfrm>
          <a:prstGeom prst="roundRect">
            <a:avLst>
              <a:gd name="adj" fmla="val 800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355080" y="1938528"/>
            <a:ext cx="50292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HIPAA / PHI aligned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6355080" y="2249424"/>
            <a:ext cx="5074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Capture is scoped and masked where required — built for protected health information.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6126480" y="2852928"/>
            <a:ext cx="5513832" cy="914400"/>
          </a:xfrm>
          <a:prstGeom prst="roundRect">
            <a:avLst>
              <a:gd name="adj" fmla="val 800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355080" y="2962656"/>
            <a:ext cx="50292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AES encryption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6355080" y="3273552"/>
            <a:ext cx="5074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Strong encryption across the application, in transit and at rest where applicable.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6126480" y="3877056"/>
            <a:ext cx="5513832" cy="914400"/>
          </a:xfrm>
          <a:prstGeom prst="roundRect">
            <a:avLst>
              <a:gd name="adj" fmla="val 800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6355080" y="3986784"/>
            <a:ext cx="50292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Role-gated access</a:t>
            </a:r>
            <a:endParaRPr lang="en-US" sz="1350" dirty="0"/>
          </a:p>
        </p:txBody>
      </p:sp>
      <p:sp>
        <p:nvSpPr>
          <p:cNvPr id="29" name="Text 26"/>
          <p:cNvSpPr/>
          <p:nvPr/>
        </p:nvSpPr>
        <p:spPr>
          <a:xfrm>
            <a:off x="6355080" y="4297680"/>
            <a:ext cx="5074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 / manager / team / individual — people see only their own scope.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6126480" y="4901184"/>
            <a:ext cx="5513832" cy="914400"/>
          </a:xfrm>
          <a:prstGeom prst="roundRect">
            <a:avLst>
              <a:gd name="adj" fmla="val 800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6355080" y="5010912"/>
            <a:ext cx="50292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third-party AI exposure</a:t>
            </a:r>
            <a:endParaRPr lang="en-US" sz="1350" dirty="0"/>
          </a:p>
        </p:txBody>
      </p:sp>
      <p:sp>
        <p:nvSpPr>
          <p:cNvPr id="32" name="Text 29"/>
          <p:cNvSpPr/>
          <p:nvPr/>
        </p:nvSpPr>
        <p:spPr>
          <a:xfrm>
            <a:off x="6355080" y="5321808"/>
            <a:ext cx="5074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1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Prompts and content are not sent to external AI providers — your data stays yours.</a:t>
            </a:r>
            <a:endParaRPr lang="en-US" sz="1100" dirty="0"/>
          </a:p>
        </p:txBody>
      </p:sp>
      <p:sp>
        <p:nvSpPr>
          <p:cNvPr id="33" name="Text 30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QUESTION BEHIND EVERY REVIEW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questions every operations leader is now being asked.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600200"/>
            <a:ext cx="3630168" cy="3200400"/>
          </a:xfrm>
          <a:prstGeom prst="roundRect">
            <a:avLst>
              <a:gd name="adj" fmla="val 2286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822960" y="1911096"/>
            <a:ext cx="676656" cy="676656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22960" y="1911096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822960" y="2770632"/>
            <a:ext cx="3081528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actually improved?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822960" y="3593592"/>
            <a:ext cx="3081528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2000"/>
              </a:lnSpc>
              <a:buNone/>
            </a:pPr>
            <a:r>
              <a:rPr lang="en-US" sz="13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Beyond activity dashboards and utilisation %, where did real output rise — and by how much?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4279392" y="1600200"/>
            <a:ext cx="3630168" cy="3200400"/>
          </a:xfrm>
          <a:prstGeom prst="roundRect">
            <a:avLst>
              <a:gd name="adj" fmla="val 2286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4553712" y="1911096"/>
            <a:ext cx="676656" cy="676656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553712" y="1911096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4553712" y="2770632"/>
            <a:ext cx="3081528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Genuine gain, or just redistributed?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4553712" y="3593592"/>
            <a:ext cx="3081528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2000"/>
              </a:lnSpc>
              <a:buNone/>
            </a:pPr>
            <a:r>
              <a:rPr lang="en-US" sz="13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Did we create new capacity, or simply move the same work around between people and shifts?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8010144" y="1600200"/>
            <a:ext cx="3630168" cy="3200400"/>
          </a:xfrm>
          <a:prstGeom prst="roundRect">
            <a:avLst>
              <a:gd name="adj" fmla="val 2286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8284464" y="1911096"/>
            <a:ext cx="676656" cy="676656"/>
          </a:xfrm>
          <a:prstGeom prst="ellipse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284464" y="1911096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8284464" y="2770632"/>
            <a:ext cx="3081528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deserves to scale?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8284464" y="3593592"/>
            <a:ext cx="3081528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2000"/>
              </a:lnSpc>
              <a:buNone/>
            </a:pPr>
            <a:r>
              <a:rPr lang="en-US" sz="130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teams, processes and AI initiatives have earned enterprise-wide investment — and which have not?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548640" y="5074920"/>
            <a:ext cx="11091672" cy="841248"/>
          </a:xfrm>
          <a:prstGeom prst="roundRect">
            <a:avLst>
              <a:gd name="adj" fmla="val 8696"/>
            </a:avLst>
          </a:prstGeom>
          <a:solidFill>
            <a:srgbClr val="5B7CFA"/>
          </a:solidFill>
          <a:ln w="12700">
            <a:solidFill>
              <a:srgbClr val="5B7CFA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22960" y="5074920"/>
            <a:ext cx="105156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EAF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operations can run the pilots and the dashboards.   </a:t>
            </a:r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Few can answer these three. Workforce Intelligence is built to.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ENTERPRISE FIT · INTEGRATIONS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Fits your Microsoft stack — and the systems your teams already use.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371600"/>
            <a:ext cx="3630168" cy="1737360"/>
          </a:xfrm>
          <a:prstGeom prst="roundRect">
            <a:avLst>
              <a:gd name="adj" fmla="val 421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48640" y="1371600"/>
            <a:ext cx="3630168" cy="82296"/>
          </a:xfrm>
          <a:prstGeom prst="rect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8096" y="1572768"/>
            <a:ext cx="2551176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Identity &amp; SSO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3099816" y="1591056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b="1" spc="100" kern="0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MICROSOFT-NATIVE</a:t>
            </a:r>
            <a:endParaRPr lang="en-US" sz="750" dirty="0"/>
          </a:p>
        </p:txBody>
      </p:sp>
      <p:sp>
        <p:nvSpPr>
          <p:cNvPr id="10" name="Text 7"/>
          <p:cNvSpPr/>
          <p:nvPr/>
        </p:nvSpPr>
        <p:spPr>
          <a:xfrm>
            <a:off x="768096" y="1993392"/>
            <a:ext cx="3209544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400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Entra ID (Azure AD) · SAML 2.0 single sign-on · SCIM provisioning · AD org-hierarchy sync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4279392" y="1371600"/>
            <a:ext cx="3630168" cy="1737360"/>
          </a:xfrm>
          <a:prstGeom prst="roundRect">
            <a:avLst>
              <a:gd name="adj" fmla="val 421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4279392" y="1371600"/>
            <a:ext cx="3630168" cy="82296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498848" y="1572768"/>
            <a:ext cx="2551176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365 &amp; collaboration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6830568" y="1591056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b="1" spc="100" kern="0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DAY-ONE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4498848" y="1993392"/>
            <a:ext cx="3209544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400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Teams · Outlook / Exchange · Calendar — meeting vs focus time · SharePoint / OneDrive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8010144" y="1371600"/>
            <a:ext cx="3630168" cy="1737360"/>
          </a:xfrm>
          <a:prstGeom prst="roundRect">
            <a:avLst>
              <a:gd name="adj" fmla="val 421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8010144" y="1371600"/>
            <a:ext cx="3630168" cy="82296"/>
          </a:xfrm>
          <a:prstGeom prst="rect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229600" y="1572768"/>
            <a:ext cx="2551176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Analytics &amp; data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10561320" y="1591056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b="1" spc="100" kern="0" dirty="0">
                <a:solidFill>
                  <a:srgbClr val="7F5C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BI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8229600" y="1993392"/>
            <a:ext cx="3209544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400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BI · SQL / data-warehouse export · REST API &amp; webhooks · scheduled CSV / Excel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548640" y="3255264"/>
            <a:ext cx="3630168" cy="1737360"/>
          </a:xfrm>
          <a:prstGeom prst="roundRect">
            <a:avLst>
              <a:gd name="adj" fmla="val 421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548640" y="3255264"/>
            <a:ext cx="3630168" cy="82296"/>
          </a:xfrm>
          <a:prstGeom prst="rect">
            <a:avLst/>
          </a:prstGeom>
          <a:solidFill>
            <a:srgbClr val="15803D"/>
          </a:solidFill>
          <a:ln w="12700">
            <a:solidFill>
              <a:srgbClr val="15803D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68096" y="3456432"/>
            <a:ext cx="2551176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HR, payroll &amp; scheduling</a:t>
            </a:r>
            <a:endParaRPr lang="en-US" sz="1250" dirty="0"/>
          </a:p>
        </p:txBody>
      </p:sp>
      <p:sp>
        <p:nvSpPr>
          <p:cNvPr id="24" name="Text 21"/>
          <p:cNvSpPr/>
          <p:nvPr/>
        </p:nvSpPr>
        <p:spPr>
          <a:xfrm>
            <a:off x="3099816" y="3474720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b="1" spc="100" kern="0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PEOPLE MASTER</a:t>
            </a:r>
            <a:endParaRPr lang="en-US" sz="750" dirty="0"/>
          </a:p>
        </p:txBody>
      </p:sp>
      <p:sp>
        <p:nvSpPr>
          <p:cNvPr id="25" name="Text 22"/>
          <p:cNvSpPr/>
          <p:nvPr/>
        </p:nvSpPr>
        <p:spPr>
          <a:xfrm>
            <a:off x="768096" y="3877056"/>
            <a:ext cx="3209544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400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Workday · SAP SuccessFactors · UKG / Kronos · ADP — employee, shift &amp; leave data</a:t>
            </a:r>
            <a:endParaRPr lang="en-US" sz="1050" dirty="0"/>
          </a:p>
        </p:txBody>
      </p:sp>
      <p:sp>
        <p:nvSpPr>
          <p:cNvPr id="26" name="Shape 23"/>
          <p:cNvSpPr/>
          <p:nvPr/>
        </p:nvSpPr>
        <p:spPr>
          <a:xfrm>
            <a:off x="4279392" y="3255264"/>
            <a:ext cx="3630168" cy="1737360"/>
          </a:xfrm>
          <a:prstGeom prst="roundRect">
            <a:avLst>
              <a:gd name="adj" fmla="val 421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4279392" y="3255264"/>
            <a:ext cx="3630168" cy="82296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4498848" y="3456432"/>
            <a:ext cx="2551176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 &amp; service management</a:t>
            </a:r>
            <a:endParaRPr lang="en-US" sz="1250" dirty="0"/>
          </a:p>
        </p:txBody>
      </p:sp>
      <p:sp>
        <p:nvSpPr>
          <p:cNvPr id="29" name="Text 26"/>
          <p:cNvSpPr/>
          <p:nvPr/>
        </p:nvSpPr>
        <p:spPr>
          <a:xfrm>
            <a:off x="6830568" y="3474720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b="1" spc="100" kern="0" dirty="0">
                <a:solidFill>
                  <a:srgbClr val="D977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TASKS &amp; TICKETS</a:t>
            </a:r>
            <a:endParaRPr lang="en-US" sz="750" dirty="0"/>
          </a:p>
        </p:txBody>
      </p:sp>
      <p:sp>
        <p:nvSpPr>
          <p:cNvPr id="30" name="Text 27"/>
          <p:cNvSpPr/>
          <p:nvPr/>
        </p:nvSpPr>
        <p:spPr>
          <a:xfrm>
            <a:off x="4498848" y="3877056"/>
            <a:ext cx="3209544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400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Jira · Azure DevOps · Asana · ServiceNow — project &amp; task context</a:t>
            </a:r>
            <a:endParaRPr lang="en-US" sz="1050" dirty="0"/>
          </a:p>
        </p:txBody>
      </p:sp>
      <p:sp>
        <p:nvSpPr>
          <p:cNvPr id="31" name="Shape 28"/>
          <p:cNvSpPr/>
          <p:nvPr/>
        </p:nvSpPr>
        <p:spPr>
          <a:xfrm>
            <a:off x="8010144" y="3255264"/>
            <a:ext cx="3630168" cy="1737360"/>
          </a:xfrm>
          <a:prstGeom prst="roundRect">
            <a:avLst>
              <a:gd name="adj" fmla="val 4211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32" name="Shape 29"/>
          <p:cNvSpPr/>
          <p:nvPr/>
        </p:nvSpPr>
        <p:spPr>
          <a:xfrm>
            <a:off x="8010144" y="3255264"/>
            <a:ext cx="3630168" cy="82296"/>
          </a:xfrm>
          <a:prstGeom prst="rect">
            <a:avLst/>
          </a:prstGeom>
          <a:solidFill>
            <a:srgbClr val="0D2BA8"/>
          </a:solidFill>
          <a:ln w="12700">
            <a:solidFill>
              <a:srgbClr val="0D2BA8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8229600" y="3456432"/>
            <a:ext cx="2551176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&amp; RCM apps</a:t>
            </a:r>
            <a:endParaRPr lang="en-US" sz="1250" dirty="0"/>
          </a:p>
        </p:txBody>
      </p:sp>
      <p:sp>
        <p:nvSpPr>
          <p:cNvPr id="34" name="Text 31"/>
          <p:cNvSpPr/>
          <p:nvPr/>
        </p:nvSpPr>
        <p:spPr>
          <a:xfrm>
            <a:off x="10561320" y="3474720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b="1" spc="100" kern="0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API PROJECT</a:t>
            </a:r>
            <a:endParaRPr lang="en-US" sz="750" dirty="0"/>
          </a:p>
        </p:txBody>
      </p:sp>
      <p:sp>
        <p:nvSpPr>
          <p:cNvPr id="35" name="Text 32"/>
          <p:cNvSpPr/>
          <p:nvPr/>
        </p:nvSpPr>
        <p:spPr>
          <a:xfrm>
            <a:off x="8229600" y="3877056"/>
            <a:ext cx="3209544" cy="10058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2400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EHR / EMR (Epic, Oracle Health / Cerner, MEDITECH) · clearinghouses (Availity, Waystar) · coding (3M, Optum) — seen at activity level via the agent</a:t>
            </a:r>
            <a:endParaRPr lang="en-US" sz="1050" dirty="0"/>
          </a:p>
        </p:txBody>
      </p:sp>
      <p:sp>
        <p:nvSpPr>
          <p:cNvPr id="36" name="Shape 33"/>
          <p:cNvSpPr/>
          <p:nvPr/>
        </p:nvSpPr>
        <p:spPr>
          <a:xfrm>
            <a:off x="548640" y="5120640"/>
            <a:ext cx="11091672" cy="841248"/>
          </a:xfrm>
          <a:prstGeom prst="roundRect">
            <a:avLst>
              <a:gd name="adj" fmla="val 8696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868680" y="5120640"/>
            <a:ext cx="10451592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35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rip-and-replace.  </a:t>
            </a:r>
            <a:pPr indent="0" marL="0">
              <a:lnSpc>
                <a:spcPct val="118000"/>
              </a:lnSpc>
              <a:buNone/>
            </a:pPr>
            <a:r>
              <a:rPr lang="en-US" sz="12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Entra ID SSO and your BI plug into the Microsoft estate on day one — while the agent measures time &amp; activity across every other application your teams use, including legacy thick-client systems, with no integration project.</a:t>
            </a:r>
            <a:endParaRPr lang="en-US" sz="1350" dirty="0"/>
          </a:p>
        </p:txBody>
      </p:sp>
      <p:sp>
        <p:nvSpPr>
          <p:cNvPr id="38" name="Text 35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PROOF · CUSTOMERS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Trusted to run healthcare RCM — at global scale.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62356" y="1353312"/>
            <a:ext cx="347472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7" name="Image 1" descr="E:\Presentations\Workforce-Intelligence\logos\cognizan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88" y="1758235"/>
            <a:ext cx="2409656" cy="43373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1431036" y="2679192"/>
            <a:ext cx="173736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99516" y="2724912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spc="12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HEALTHCARE · RCM DELIVERY</a:t>
            </a:r>
            <a:endParaRPr lang="en-US" sz="850" dirty="0"/>
          </a:p>
        </p:txBody>
      </p:sp>
      <p:sp>
        <p:nvSpPr>
          <p:cNvPr id="10" name="Shape 6"/>
          <p:cNvSpPr/>
          <p:nvPr/>
        </p:nvSpPr>
        <p:spPr>
          <a:xfrm>
            <a:off x="4357116" y="1353312"/>
            <a:ext cx="347472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11" name="Image 2" descr="E:\Presentations\Workforce-Intelligence\logos\sutherland-in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395" y="1774433"/>
            <a:ext cx="2604162" cy="401342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5225796" y="2679192"/>
            <a:ext cx="173736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4494276" y="2724912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spc="12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HEALTHCARE RCM / BPO</a:t>
            </a:r>
            <a:endParaRPr lang="en-US" sz="850" dirty="0"/>
          </a:p>
        </p:txBody>
      </p:sp>
      <p:sp>
        <p:nvSpPr>
          <p:cNvPr id="14" name="Shape 9"/>
          <p:cNvSpPr/>
          <p:nvPr/>
        </p:nvSpPr>
        <p:spPr>
          <a:xfrm>
            <a:off x="8151876" y="1353312"/>
            <a:ext cx="347472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15" name="Image 3" descr="E:\Presentations\Workforce-Intelligence\logos\knack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598" y="1773123"/>
            <a:ext cx="2587276" cy="403961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9020556" y="2679192"/>
            <a:ext cx="173736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</p:sp>
      <p:sp>
        <p:nvSpPr>
          <p:cNvPr id="17" name="Text 11"/>
          <p:cNvSpPr/>
          <p:nvPr/>
        </p:nvSpPr>
        <p:spPr>
          <a:xfrm>
            <a:off x="8289036" y="2724912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spc="12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HEALTHCARE RCM</a:t>
            </a:r>
            <a:endParaRPr lang="en-US" sz="850" dirty="0"/>
          </a:p>
        </p:txBody>
      </p:sp>
      <p:sp>
        <p:nvSpPr>
          <p:cNvPr id="18" name="Shape 12"/>
          <p:cNvSpPr/>
          <p:nvPr/>
        </p:nvSpPr>
        <p:spPr>
          <a:xfrm>
            <a:off x="562356" y="3410712"/>
            <a:ext cx="347472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19" name="Image 4" descr="E:\Presentations\Workforce-Intelligence\logos\firstsource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827" y="3715747"/>
            <a:ext cx="1649778" cy="63351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1431036" y="4736592"/>
            <a:ext cx="173736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</p:sp>
      <p:sp>
        <p:nvSpPr>
          <p:cNvPr id="21" name="Text 14"/>
          <p:cNvSpPr/>
          <p:nvPr/>
        </p:nvSpPr>
        <p:spPr>
          <a:xfrm>
            <a:off x="699516" y="4782312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spc="12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HEALTHCARE RCM</a:t>
            </a:r>
            <a:endParaRPr lang="en-US" sz="850" dirty="0"/>
          </a:p>
        </p:txBody>
      </p:sp>
      <p:sp>
        <p:nvSpPr>
          <p:cNvPr id="22" name="Shape 15"/>
          <p:cNvSpPr/>
          <p:nvPr/>
        </p:nvSpPr>
        <p:spPr>
          <a:xfrm>
            <a:off x="4357116" y="3410712"/>
            <a:ext cx="347472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23" name="Image 5" descr="E:\Presentations\Workforce-Intelligence\logos\healthquist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223" y="3747643"/>
            <a:ext cx="1834506" cy="569722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5225796" y="4736592"/>
            <a:ext cx="173736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</p:sp>
      <p:sp>
        <p:nvSpPr>
          <p:cNvPr id="25" name="Text 17"/>
          <p:cNvSpPr/>
          <p:nvPr/>
        </p:nvSpPr>
        <p:spPr>
          <a:xfrm>
            <a:off x="4494276" y="4782312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spc="12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HOSPITALS &amp; HEALTHCARE</a:t>
            </a:r>
            <a:endParaRPr lang="en-US" sz="850" dirty="0"/>
          </a:p>
        </p:txBody>
      </p:sp>
      <p:sp>
        <p:nvSpPr>
          <p:cNvPr id="26" name="Shape 18"/>
          <p:cNvSpPr/>
          <p:nvPr/>
        </p:nvSpPr>
        <p:spPr>
          <a:xfrm>
            <a:off x="8151876" y="3410712"/>
            <a:ext cx="347472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27" name="Image 6" descr="E:\Presentations\Workforce-Intelligence\logos\medbill-ink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8851" y="3725243"/>
            <a:ext cx="1700770" cy="614521"/>
          </a:xfrm>
          <a:prstGeom prst="rect">
            <a:avLst/>
          </a:prstGeom>
        </p:spPr>
      </p:pic>
      <p:sp>
        <p:nvSpPr>
          <p:cNvPr id="28" name="Shape 19"/>
          <p:cNvSpPr/>
          <p:nvPr/>
        </p:nvSpPr>
        <p:spPr>
          <a:xfrm>
            <a:off x="9020556" y="4736592"/>
            <a:ext cx="173736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</p:sp>
      <p:sp>
        <p:nvSpPr>
          <p:cNvPr id="29" name="Text 20"/>
          <p:cNvSpPr/>
          <p:nvPr/>
        </p:nvSpPr>
        <p:spPr>
          <a:xfrm>
            <a:off x="8289036" y="4782312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spc="12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MEDICAL BILLING · RCM</a:t>
            </a:r>
            <a:endParaRPr lang="en-US" sz="850" dirty="0"/>
          </a:p>
        </p:txBody>
      </p:sp>
      <p:sp>
        <p:nvSpPr>
          <p:cNvPr id="30" name="Text 21"/>
          <p:cNvSpPr/>
          <p:nvPr/>
        </p:nvSpPr>
        <p:spPr>
          <a:xfrm>
            <a:off x="640080" y="5468112"/>
            <a:ext cx="1090879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Cognizant, Sutherland, Knack RCM, Firstsource, HealthQuist &amp; MBS </a:t>
            </a:r>
            <a:pPr algn="ctr" indent="0" marL="0">
              <a:buNone/>
            </a:pPr>
            <a:r>
              <a:rPr lang="en-US" sz="14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run Time Champ across their healthcare revenue-cycle (RCM) operations.</a:t>
            </a:r>
            <a:endParaRPr lang="en-US" sz="1400" dirty="0"/>
          </a:p>
        </p:txBody>
      </p:sp>
      <p:sp>
        <p:nvSpPr>
          <p:cNvPr id="31" name="Text 22"/>
          <p:cNvSpPr/>
          <p:nvPr/>
        </p:nvSpPr>
        <p:spPr>
          <a:xfrm>
            <a:off x="640080" y="5980176"/>
            <a:ext cx="1090879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of 1,500+ companies across 127 countries · 100,000+ users on Time Champ</a:t>
            </a:r>
            <a:endParaRPr lang="en-US" sz="1200" dirty="0"/>
          </a:p>
        </p:txBody>
      </p:sp>
      <p:sp>
        <p:nvSpPr>
          <p:cNvPr id="32" name="Text 23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PROOF · CASE STUDIES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Proven where it matters most — healthcare operations.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481328"/>
            <a:ext cx="5394960" cy="3977640"/>
          </a:xfrm>
          <a:prstGeom prst="roundRect">
            <a:avLst>
              <a:gd name="adj" fmla="val 1839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48640" y="1481328"/>
            <a:ext cx="91440" cy="3977640"/>
          </a:xfrm>
          <a:prstGeom prst="rect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22960" y="1664208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Knack Global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822960" y="2121408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Healthcare RCM &amp; BPO — medical billing, coding, claims  ·  now Knack RCM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822960" y="2606040"/>
            <a:ext cx="2331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+40%</a:t>
            </a:r>
            <a:endParaRPr lang="en-US" sz="3400" dirty="0"/>
          </a:p>
        </p:txBody>
      </p:sp>
      <p:sp>
        <p:nvSpPr>
          <p:cNvPr id="11" name="Text 8"/>
          <p:cNvSpPr/>
          <p:nvPr/>
        </p:nvSpPr>
        <p:spPr>
          <a:xfrm>
            <a:off x="822960" y="3246120"/>
            <a:ext cx="2331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1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workforce productivity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3291840" y="2606040"/>
            <a:ext cx="2331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+50%</a:t>
            </a:r>
            <a:endParaRPr lang="en-US" sz="3400" dirty="0"/>
          </a:p>
        </p:txBody>
      </p:sp>
      <p:sp>
        <p:nvSpPr>
          <p:cNvPr id="13" name="Text 10"/>
          <p:cNvSpPr/>
          <p:nvPr/>
        </p:nvSpPr>
        <p:spPr>
          <a:xfrm>
            <a:off x="3291840" y="3246120"/>
            <a:ext cx="2331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1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employee accountability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822960" y="3977640"/>
            <a:ext cx="48463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22960" y="4114800"/>
            <a:ext cx="4846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i="1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“What we love about Time Champ is how simple and effective it is — it just works.”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822960" y="5029200"/>
            <a:ext cx="4846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Bhupinder Behl, Director, Knack Global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6126480" y="1481328"/>
            <a:ext cx="5513832" cy="1243584"/>
          </a:xfrm>
          <a:prstGeom prst="roundRect">
            <a:avLst>
              <a:gd name="adj" fmla="val 5882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355080" y="1645920"/>
            <a:ext cx="3291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HealthQuist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6355080" y="1993392"/>
            <a:ext cx="3291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Hospitals &amp; health care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9601200" y="1664208"/>
            <a:ext cx="1828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26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</a:t>
            </a:r>
            <a:endParaRPr lang="en-US" sz="2600" dirty="0"/>
          </a:p>
        </p:txBody>
      </p:sp>
      <p:sp>
        <p:nvSpPr>
          <p:cNvPr id="21" name="Text 18"/>
          <p:cNvSpPr/>
          <p:nvPr/>
        </p:nvSpPr>
        <p:spPr>
          <a:xfrm>
            <a:off x="9601200" y="2231136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productive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6126480" y="2871216"/>
            <a:ext cx="5513832" cy="1243584"/>
          </a:xfrm>
          <a:prstGeom prst="roundRect">
            <a:avLst>
              <a:gd name="adj" fmla="val 5882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6355080" y="3035808"/>
            <a:ext cx="3291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Firstsource · QBSS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6355080" y="3383280"/>
            <a:ext cx="3291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Healthcare RCM</a:t>
            </a:r>
            <a:endParaRPr lang="en-US" sz="1150" dirty="0"/>
          </a:p>
        </p:txBody>
      </p:sp>
      <p:sp>
        <p:nvSpPr>
          <p:cNvPr id="25" name="Text 22"/>
          <p:cNvSpPr/>
          <p:nvPr/>
        </p:nvSpPr>
        <p:spPr>
          <a:xfrm>
            <a:off x="9601200" y="3054096"/>
            <a:ext cx="1828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26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+30%</a:t>
            </a:r>
            <a:endParaRPr lang="en-US" sz="2600" dirty="0"/>
          </a:p>
        </p:txBody>
      </p:sp>
      <p:sp>
        <p:nvSpPr>
          <p:cNvPr id="26" name="Text 23"/>
          <p:cNvSpPr/>
          <p:nvPr/>
        </p:nvSpPr>
        <p:spPr>
          <a:xfrm>
            <a:off x="9601200" y="3621024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productivity</a:t>
            </a:r>
            <a:endParaRPr lang="en-US" sz="1050" dirty="0"/>
          </a:p>
        </p:txBody>
      </p:sp>
      <p:sp>
        <p:nvSpPr>
          <p:cNvPr id="27" name="Shape 24"/>
          <p:cNvSpPr/>
          <p:nvPr/>
        </p:nvSpPr>
        <p:spPr>
          <a:xfrm>
            <a:off x="6126480" y="4261104"/>
            <a:ext cx="5513832" cy="1243584"/>
          </a:xfrm>
          <a:prstGeom prst="roundRect">
            <a:avLst>
              <a:gd name="adj" fmla="val 5882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6355080" y="4425696"/>
            <a:ext cx="3291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Billed Right</a:t>
            </a:r>
            <a:endParaRPr lang="en-US" sz="1500" dirty="0"/>
          </a:p>
        </p:txBody>
      </p:sp>
      <p:sp>
        <p:nvSpPr>
          <p:cNvPr id="29" name="Text 26"/>
          <p:cNvSpPr/>
          <p:nvPr/>
        </p:nvSpPr>
        <p:spPr>
          <a:xfrm>
            <a:off x="6355080" y="4773168"/>
            <a:ext cx="3291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Healthcare RCM</a:t>
            </a:r>
            <a:endParaRPr lang="en-US" sz="1150" dirty="0"/>
          </a:p>
        </p:txBody>
      </p:sp>
      <p:sp>
        <p:nvSpPr>
          <p:cNvPr id="30" name="Text 27"/>
          <p:cNvSpPr/>
          <p:nvPr/>
        </p:nvSpPr>
        <p:spPr>
          <a:xfrm>
            <a:off x="9601200" y="4443984"/>
            <a:ext cx="1828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2600" b="1" dirty="0">
                <a:solidFill>
                  <a:srgbClr val="7F5C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</a:t>
            </a:r>
            <a:endParaRPr lang="en-US" sz="2600" dirty="0"/>
          </a:p>
        </p:txBody>
      </p:sp>
      <p:sp>
        <p:nvSpPr>
          <p:cNvPr id="31" name="Text 28"/>
          <p:cNvSpPr/>
          <p:nvPr/>
        </p:nvSpPr>
        <p:spPr>
          <a:xfrm>
            <a:off x="9601200" y="5010912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less workflow waste</a:t>
            </a:r>
            <a:endParaRPr lang="en-US" sz="1050" dirty="0"/>
          </a:p>
        </p:txBody>
      </p:sp>
      <p:sp>
        <p:nvSpPr>
          <p:cNvPr id="32" name="Shape 29"/>
          <p:cNvSpPr/>
          <p:nvPr/>
        </p:nvSpPr>
        <p:spPr>
          <a:xfrm>
            <a:off x="548640" y="5623560"/>
            <a:ext cx="11091672" cy="749808"/>
          </a:xfrm>
          <a:prstGeom prst="roundRect">
            <a:avLst>
              <a:gd name="adj" fmla="val 9756"/>
            </a:avLst>
          </a:prstGeom>
          <a:solidFill>
            <a:srgbClr val="0B1635"/>
          </a:solidFill>
          <a:ln w="12700">
            <a:solidFill>
              <a:srgbClr val="0B1635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822960" y="5623560"/>
            <a:ext cx="1051560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50" dirty="0">
                <a:solidFill>
                  <a:srgbClr val="C7D2F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Healthcare &amp; RCM operators consistently see </a:t>
            </a:r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20–90% measurable productivity gains</a:t>
            </a:r>
            <a:pPr algn="ctr" indent="0" marL="0">
              <a:buNone/>
            </a:pPr>
            <a:r>
              <a:rPr lang="en-US" sz="1350" dirty="0">
                <a:solidFill>
                  <a:srgbClr val="C7D2F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 Time Champ.</a:t>
            </a:r>
            <a:endParaRPr lang="en-US" sz="1350" dirty="0"/>
          </a:p>
        </p:txBody>
      </p:sp>
      <p:sp>
        <p:nvSpPr>
          <p:cNvPr id="34" name="Text 31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B16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Presentations\IntelliAC\brand\grad-ligh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2960" y="64008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E7EC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NUMBER FOR THE BOARD</a:t>
            </a:r>
            <a:endParaRPr lang="en-US" sz="1300" dirty="0"/>
          </a:p>
        </p:txBody>
      </p:sp>
      <p:sp>
        <p:nvSpPr>
          <p:cNvPr id="4" name="Text 1"/>
          <p:cNvSpPr/>
          <p:nvPr/>
        </p:nvSpPr>
        <p:spPr>
          <a:xfrm>
            <a:off x="786384" y="1051560"/>
            <a:ext cx="106070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Recover one productive hour a day. Prove it.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822960" y="2148840"/>
            <a:ext cx="10515600" cy="914400"/>
          </a:xfrm>
          <a:prstGeom prst="roundRect">
            <a:avLst>
              <a:gd name="adj" fmla="val 8000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51560" y="214884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A7F3D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1,000 FTE</a:t>
            </a:r>
            <a:pPr indent="0" marL="0">
              <a:buNone/>
            </a:pPr>
            <a:r>
              <a:rPr lang="en-US" sz="1400" dirty="0">
                <a:solidFill>
                  <a:srgbClr val="D7E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×  1 productive hr/day  ×  $18/hr  ×  250 days   =   </a:t>
            </a:r>
            <a:pPr indent="0" marL="0">
              <a:buNone/>
            </a:pPr>
            <a:r>
              <a:rPr lang="en-US" sz="1800" b="1" dirty="0">
                <a:solidFill>
                  <a:srgbClr val="4ADE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$4.5M / year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507492" y="3383280"/>
            <a:ext cx="2615184" cy="1463040"/>
          </a:xfrm>
          <a:prstGeom prst="roundRect">
            <a:avLst>
              <a:gd name="adj" fmla="val 5000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90372" y="3511296"/>
            <a:ext cx="2249424" cy="51206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4ADE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$4.5M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690372" y="4041648"/>
            <a:ext cx="224942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recovered / yr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90372" y="4352544"/>
            <a:ext cx="2249424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12000"/>
              </a:lnSpc>
              <a:buNone/>
            </a:pPr>
            <a:r>
              <a:rPr lang="en-US" sz="950" i="1" dirty="0">
                <a:solidFill>
                  <a:srgbClr val="E7EC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 1,000 FTE — before AI upside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3360420" y="3383280"/>
            <a:ext cx="2615184" cy="1463040"/>
          </a:xfrm>
          <a:prstGeom prst="roundRect">
            <a:avLst>
              <a:gd name="adj" fmla="val 5000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543300" y="3511296"/>
            <a:ext cx="2249424" cy="51206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67E8F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25–40%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3543300" y="4041648"/>
            <a:ext cx="224942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licences right-sized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3543300" y="4352544"/>
            <a:ext cx="2249424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12000"/>
              </a:lnSpc>
              <a:buNone/>
            </a:pPr>
            <a:r>
              <a:rPr lang="en-US" sz="950" i="1" dirty="0">
                <a:solidFill>
                  <a:srgbClr val="E7EC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pay for seats that are actually used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6213348" y="3383280"/>
            <a:ext cx="2615184" cy="1463040"/>
          </a:xfrm>
          <a:prstGeom prst="roundRect">
            <a:avLst>
              <a:gd name="adj" fmla="val 5000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396228" y="3511296"/>
            <a:ext cx="2249424" cy="51206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C4B5F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$0</a:t>
            </a:r>
            <a:endParaRPr lang="en-US" sz="2600" dirty="0"/>
          </a:p>
        </p:txBody>
      </p:sp>
      <p:sp>
        <p:nvSpPr>
          <p:cNvPr id="17" name="Text 14"/>
          <p:cNvSpPr/>
          <p:nvPr/>
        </p:nvSpPr>
        <p:spPr>
          <a:xfrm>
            <a:off x="6396228" y="4041648"/>
            <a:ext cx="224942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extra for team chat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6396228" y="4352544"/>
            <a:ext cx="2249424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12000"/>
              </a:lnSpc>
              <a:buNone/>
            </a:pPr>
            <a:r>
              <a:rPr lang="en-US" sz="950" i="1" dirty="0">
                <a:solidFill>
                  <a:srgbClr val="E7EC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built-in Communicator — trim add-on chat seats (Teams, Slack…)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9066276" y="3383280"/>
            <a:ext cx="2615184" cy="1463040"/>
          </a:xfrm>
          <a:prstGeom prst="roundRect">
            <a:avLst>
              <a:gd name="adj" fmla="val 5000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9249156" y="3511296"/>
            <a:ext cx="2249424" cy="51206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C7D2F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&lt;60 days</a:t>
            </a:r>
            <a:endParaRPr lang="en-US" sz="2600" dirty="0"/>
          </a:p>
        </p:txBody>
      </p:sp>
      <p:sp>
        <p:nvSpPr>
          <p:cNvPr id="21" name="Text 18"/>
          <p:cNvSpPr/>
          <p:nvPr/>
        </p:nvSpPr>
        <p:spPr>
          <a:xfrm>
            <a:off x="9249156" y="4041648"/>
            <a:ext cx="2249424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first proof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9249156" y="4352544"/>
            <a:ext cx="2249424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lnSpc>
                <a:spcPct val="112000"/>
              </a:lnSpc>
              <a:buNone/>
            </a:pPr>
            <a:r>
              <a:rPr lang="en-US" sz="950" i="1" dirty="0">
                <a:solidFill>
                  <a:srgbClr val="E7EC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numbers on your own teams</a:t>
            </a:r>
            <a:endParaRPr lang="en-US" sz="950" dirty="0"/>
          </a:p>
        </p:txBody>
      </p:sp>
      <p:sp>
        <p:nvSpPr>
          <p:cNvPr id="23" name="Text 20"/>
          <p:cNvSpPr/>
          <p:nvPr/>
        </p:nvSpPr>
        <p:spPr>
          <a:xfrm>
            <a:off x="822960" y="5074920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2000"/>
              </a:lnSpc>
              <a:buNone/>
            </a:pPr>
            <a:r>
              <a:rPr lang="en-US" sz="1200" i="1" dirty="0">
                <a:solidFill>
                  <a:srgbClr val="EAF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Operational, time-interlinked metrics are defined after ~2 months — we keep your licences right-sized, and team Chat is built in (Communicator), so collaboration isn’t another line item.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822960" y="635508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EAF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Illustrative model — calibrated to your actual scope during the pilot, and validated across 1,500+ Time Champ deployments (e.g. Knack Global, healthcare RCM: +40% productivity).</a:t>
            </a:r>
            <a:endParaRPr lang="en-US" sz="10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WORK WITH YOU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partner, not just a platform.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508760"/>
            <a:ext cx="5458968" cy="1783080"/>
          </a:xfrm>
          <a:prstGeom prst="roundRect">
            <a:avLst>
              <a:gd name="adj" fmla="val 4103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48640" y="1508760"/>
            <a:ext cx="91440" cy="1783080"/>
          </a:xfrm>
          <a:prstGeom prst="rect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59536" y="1691640"/>
            <a:ext cx="491032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dedicated lead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859536" y="2148840"/>
            <a:ext cx="4910328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named person works with you to identify opportunities — a single point of accountability, not a ticket queue.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181344" y="1508760"/>
            <a:ext cx="5458968" cy="1783080"/>
          </a:xfrm>
          <a:prstGeom prst="roundRect">
            <a:avLst>
              <a:gd name="adj" fmla="val 4103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181344" y="1508760"/>
            <a:ext cx="91440" cy="1783080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92240" y="1691640"/>
            <a:ext cx="491032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monthly opportunity &amp; ROI deck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492240" y="2148840"/>
            <a:ext cx="4910328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Productivity-improvement opportunities prioritised every month, plus a periodic ROI summary — tangible savings and the intangible benefits — aligned with your US leadership cadence.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548640" y="3456432"/>
            <a:ext cx="5458968" cy="1783080"/>
          </a:xfrm>
          <a:prstGeom prst="roundRect">
            <a:avLst>
              <a:gd name="adj" fmla="val 4103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48640" y="3456432"/>
            <a:ext cx="91440" cy="1783080"/>
          </a:xfrm>
          <a:prstGeom prst="rect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859536" y="3639312"/>
            <a:ext cx="491032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Operational metrics in ~2 months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859536" y="4096512"/>
            <a:ext cx="4910328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Time-interlinked operational metrics are defined and delivered after roughly two months of deployment.</a:t>
            </a:r>
            <a:endParaRPr lang="en-US" sz="1250" dirty="0"/>
          </a:p>
        </p:txBody>
      </p:sp>
      <p:sp>
        <p:nvSpPr>
          <p:cNvPr id="18" name="Shape 15"/>
          <p:cNvSpPr/>
          <p:nvPr/>
        </p:nvSpPr>
        <p:spPr>
          <a:xfrm>
            <a:off x="6181344" y="3456432"/>
            <a:ext cx="5458968" cy="1783080"/>
          </a:xfrm>
          <a:prstGeom prst="roundRect">
            <a:avLst>
              <a:gd name="adj" fmla="val 4103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6181344" y="3456432"/>
            <a:ext cx="91440" cy="1783080"/>
          </a:xfrm>
          <a:prstGeom prst="rect">
            <a:avLst/>
          </a:prstGeom>
          <a:solidFill>
            <a:srgbClr val="15803D"/>
          </a:solidFill>
          <a:ln w="12700">
            <a:solidFill>
              <a:srgbClr val="15803D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492240" y="3639312"/>
            <a:ext cx="491032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the real opportunities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492240" y="4096512"/>
            <a:ext cx="4910328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flag potential opportunity areas only — advisory and specific, never noise or surveillance theatre.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3A5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E:\Presentations\IntelliAC\brand\grad-ligh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2960" y="86868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E7EC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 IT LIVE · START SMALL</a:t>
            </a:r>
            <a:endParaRPr lang="en-US" sz="1300" dirty="0"/>
          </a:p>
        </p:txBody>
      </p:sp>
      <p:sp>
        <p:nvSpPr>
          <p:cNvPr id="4" name="Text 1"/>
          <p:cNvSpPr/>
          <p:nvPr/>
        </p:nvSpPr>
        <p:spPr>
          <a:xfrm>
            <a:off x="786384" y="1325880"/>
            <a:ext cx="106070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 it live. Start with two teams.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822960" y="2468880"/>
            <a:ext cx="96926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600" dirty="0">
                <a:solidFill>
                  <a:srgbClr val="EAF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live, interactive product — not slideware. We turn it on for two of your teams, baseline the work, and prove the board number on your own data in under 60 days.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22960" y="370332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C7D2F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DEMO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2834640" y="3703320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demos.timechamp.in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2960" y="425196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C7D2F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PILOT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2834640" y="4251960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teams · 60 days · dedicated lead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22960" y="4800600"/>
            <a:ext cx="2011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C7D2F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2834640" y="4800600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sales@timechamp.io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822960" y="6291072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7EC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MATTERS NOW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Activity is everywhere. Proven productivity is rare.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417320"/>
            <a:ext cx="10972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2000"/>
              </a:lnSpc>
              <a:buNone/>
            </a:pPr>
            <a:r>
              <a:rPr lang="en-US" sz="14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operation already has logins, utilisation %, attendance and screens full of activity. What leadership still can’t see is the line from that activity to core-work output to enterprise ROI.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548640" y="2468880"/>
            <a:ext cx="3630168" cy="2743200"/>
          </a:xfrm>
          <a:prstGeom prst="roundRect">
            <a:avLst>
              <a:gd name="adj" fmla="val 2667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468880"/>
            <a:ext cx="3630168" cy="91440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22960" y="2724912"/>
            <a:ext cx="30815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822960" y="3035808"/>
            <a:ext cx="30815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Activity — seen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822960" y="3547872"/>
            <a:ext cx="3081528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Logins, app &amp; website time, utilisation %, attendance. Plenty of data, captured automatically.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4160520" y="3657600"/>
            <a:ext cx="21945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B6C2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4279392" y="2468880"/>
            <a:ext cx="3630168" cy="2743200"/>
          </a:xfrm>
          <a:prstGeom prst="roundRect">
            <a:avLst>
              <a:gd name="adj" fmla="val 2667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279392" y="2468880"/>
            <a:ext cx="3630168" cy="91440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553712" y="2724912"/>
            <a:ext cx="30815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D977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GAP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4553712" y="3035808"/>
            <a:ext cx="30815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Core-work output — fuzzy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4553712" y="3547872"/>
            <a:ext cx="3081528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those hours, how many went to value-adding work vs. communication, rework and idle drift?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7891272" y="3657600"/>
            <a:ext cx="21945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B6C2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500" dirty="0"/>
          </a:p>
        </p:txBody>
      </p:sp>
      <p:sp>
        <p:nvSpPr>
          <p:cNvPr id="19" name="Shape 16"/>
          <p:cNvSpPr/>
          <p:nvPr/>
        </p:nvSpPr>
        <p:spPr>
          <a:xfrm>
            <a:off x="8010144" y="2468880"/>
            <a:ext cx="3630168" cy="2743200"/>
          </a:xfrm>
          <a:prstGeom prst="roundRect">
            <a:avLst>
              <a:gd name="adj" fmla="val 2667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8010144" y="2468880"/>
            <a:ext cx="3630168" cy="91440"/>
          </a:xfrm>
          <a:prstGeom prst="rect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284464" y="2724912"/>
            <a:ext cx="30815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PRIZE</a:t>
            </a:r>
            <a:endParaRPr lang="en-US" sz="1000" dirty="0"/>
          </a:p>
        </p:txBody>
      </p:sp>
      <p:sp>
        <p:nvSpPr>
          <p:cNvPr id="22" name="Text 19"/>
          <p:cNvSpPr/>
          <p:nvPr/>
        </p:nvSpPr>
        <p:spPr>
          <a:xfrm>
            <a:off x="8284464" y="3035808"/>
            <a:ext cx="308152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Enterprise ROI — unseen</a:t>
            </a:r>
            <a:endParaRPr lang="en-US" sz="1550" dirty="0"/>
          </a:p>
        </p:txBody>
      </p:sp>
      <p:sp>
        <p:nvSpPr>
          <p:cNvPr id="23" name="Text 20"/>
          <p:cNvSpPr/>
          <p:nvPr/>
        </p:nvSpPr>
        <p:spPr>
          <a:xfrm>
            <a:off x="8284464" y="3547872"/>
            <a:ext cx="3081528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Did output per person genuinely rise? Which automations paid off? What does the board fund next?</a:t>
            </a:r>
            <a:endParaRPr lang="en-US" sz="1250" dirty="0"/>
          </a:p>
        </p:txBody>
      </p:sp>
      <p:sp>
        <p:nvSpPr>
          <p:cNvPr id="24" name="Text 21"/>
          <p:cNvSpPr/>
          <p:nvPr/>
        </p:nvSpPr>
        <p:spPr>
          <a:xfrm>
            <a:off x="548640" y="553212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AI and automation move into revenue-cycle work, the question shifts from “are people busy?” to “is output per person genuinely rising?”</a:t>
            </a:r>
            <a:endParaRPr lang="en-US" sz="1250" dirty="0"/>
          </a:p>
        </p:txBody>
      </p:sp>
      <p:sp>
        <p:nvSpPr>
          <p:cNvPr id="25" name="Text 22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WORKFORCE INTELLIGENCE IS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signal. Three answers.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600200"/>
            <a:ext cx="3630168" cy="3291840"/>
          </a:xfrm>
          <a:prstGeom prst="roundRect">
            <a:avLst>
              <a:gd name="adj" fmla="val 2222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822960" y="1892808"/>
            <a:ext cx="603504" cy="603504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22960" y="1892808"/>
            <a:ext cx="603504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572768" y="1911096"/>
            <a:ext cx="24414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spc="200" kern="0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822960" y="2679192"/>
            <a:ext cx="308152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visibility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822960" y="3246120"/>
            <a:ext cx="3081528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2000"/>
              </a:lnSpc>
              <a:buNone/>
            </a:pPr>
            <a:r>
              <a:rPr lang="en-US" sz="12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Utilisation, attendance, app &amp; activity categories, location and HR compliance — for every team, in one screen, near real-time.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79392" y="1600200"/>
            <a:ext cx="3630168" cy="3291840"/>
          </a:xfrm>
          <a:prstGeom prst="roundRect">
            <a:avLst>
              <a:gd name="adj" fmla="val 2222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553712" y="1892808"/>
            <a:ext cx="603504" cy="603504"/>
          </a:xfrm>
          <a:prstGeom prst="ellipse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553712" y="1892808"/>
            <a:ext cx="603504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5303520" y="1911096"/>
            <a:ext cx="24414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spc="200" kern="0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4553712" y="2679192"/>
            <a:ext cx="308152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Continuous-improvement engine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553712" y="3246120"/>
            <a:ext cx="3081528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2000"/>
              </a:lnSpc>
              <a:buNone/>
            </a:pPr>
            <a:r>
              <a:rPr lang="en-US" sz="12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 insight into action: deep-dive → facts-driven conversation → action plan → automate &amp; uplift → re-measure.</a:t>
            </a:r>
            <a:endParaRPr lang="en-US" sz="1250" dirty="0"/>
          </a:p>
        </p:txBody>
      </p:sp>
      <p:sp>
        <p:nvSpPr>
          <p:cNvPr id="18" name="Shape 15"/>
          <p:cNvSpPr/>
          <p:nvPr/>
        </p:nvSpPr>
        <p:spPr>
          <a:xfrm>
            <a:off x="8010144" y="1600200"/>
            <a:ext cx="3630168" cy="3291840"/>
          </a:xfrm>
          <a:prstGeom prst="roundRect">
            <a:avLst>
              <a:gd name="adj" fmla="val 2222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8284464" y="1892808"/>
            <a:ext cx="603504" cy="603504"/>
          </a:xfrm>
          <a:prstGeom prst="ellipse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8284464" y="1892808"/>
            <a:ext cx="603504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21" name="Text 18"/>
          <p:cNvSpPr/>
          <p:nvPr/>
        </p:nvSpPr>
        <p:spPr>
          <a:xfrm>
            <a:off x="9034272" y="1911096"/>
            <a:ext cx="244144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spc="200" kern="0" dirty="0">
                <a:solidFill>
                  <a:srgbClr val="7F5C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</a:t>
            </a:r>
            <a:endParaRPr lang="en-US" sz="2000" dirty="0"/>
          </a:p>
        </p:txBody>
      </p:sp>
      <p:sp>
        <p:nvSpPr>
          <p:cNvPr id="22" name="Text 19"/>
          <p:cNvSpPr/>
          <p:nvPr/>
        </p:nvSpPr>
        <p:spPr>
          <a:xfrm>
            <a:off x="8284464" y="2679192"/>
            <a:ext cx="308152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 &amp; ROI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8284464" y="3246120"/>
            <a:ext cx="3081528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2000"/>
              </a:lnSpc>
              <a:buNone/>
            </a:pPr>
            <a:r>
              <a:rPr lang="en-US" sz="12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 — touches per claim, output per FTE, cost per touch — capacity recovered, licences right-sized, and the ROI of every AI initiative. Board-ready.</a:t>
            </a:r>
            <a:endParaRPr lang="en-US" sz="1250" dirty="0"/>
          </a:p>
        </p:txBody>
      </p:sp>
      <p:sp>
        <p:nvSpPr>
          <p:cNvPr id="24" name="Shape 21"/>
          <p:cNvSpPr/>
          <p:nvPr/>
        </p:nvSpPr>
        <p:spPr>
          <a:xfrm>
            <a:off x="548640" y="5138928"/>
            <a:ext cx="11091672" cy="777240"/>
          </a:xfrm>
          <a:prstGeom prst="roundRect">
            <a:avLst>
              <a:gd name="adj" fmla="val 9412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822960" y="5138928"/>
            <a:ext cx="10515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Powered by the Time Champ desktop agent your teams may already run — no new infrastructure, no new logins for the floor.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OPERATING PICTURE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platform. Every function runs on it.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298448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one signal, Time Champ drives </a:t>
            </a:r>
            <a:pPr indent="0" marL="0">
              <a:buNone/>
            </a:pPr>
            <a:r>
              <a:rPr lang="en-US" sz="135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Metrics · Adherence · Compliance · Security</a:t>
            </a:r>
            <a:pPr indent="0" marL="0">
              <a:buNone/>
            </a:pPr>
            <a:r>
              <a:rPr lang="en-US" sz="13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outward to every team in your operation.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6089904" y="2148840"/>
            <a:ext cx="0" cy="178308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 flipV="1">
            <a:off x="6089904" y="2489378"/>
            <a:ext cx="2445492" cy="1442542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 flipV="1">
            <a:off x="6089904" y="3380918"/>
            <a:ext cx="3956890" cy="551002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089904" y="3931920"/>
            <a:ext cx="3956890" cy="551002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089904" y="3931920"/>
            <a:ext cx="2445492" cy="1442542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6089904" y="3931920"/>
            <a:ext cx="0" cy="1783080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 flipV="1">
            <a:off x="3644412" y="3931920"/>
            <a:ext cx="2445492" cy="1442542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 flipV="1">
            <a:off x="2133014" y="3931920"/>
            <a:ext cx="3956890" cy="551002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2133014" y="3380918"/>
            <a:ext cx="3956890" cy="551002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3644412" y="2489378"/>
            <a:ext cx="2445492" cy="1442542"/>
          </a:xfrm>
          <a:prstGeom prst="line">
            <a:avLst/>
          </a:prstGeom>
          <a:noFill/>
          <a:ln w="12700">
            <a:solidFill>
              <a:srgbClr val="CBD5E1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5221224" y="3218688"/>
            <a:ext cx="1737360" cy="1426464"/>
          </a:xfrm>
          <a:prstGeom prst="ellipse">
            <a:avLst/>
          </a:prstGeom>
          <a:solidFill>
            <a:srgbClr val="0030DB"/>
          </a:solidFill>
          <a:ln w="12700">
            <a:solidFill>
              <a:srgbClr val="0030D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221224" y="3364992"/>
            <a:ext cx="17373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</a:t>
            </a:r>
            <a:endParaRPr lang="en-US" sz="1600" dirty="0"/>
          </a:p>
          <a:p>
            <a:pPr algn="ctr" indent="0" marL="0">
              <a:lnSpc>
                <a:spcPct val="9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Champ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5833872" y="4297680"/>
            <a:ext cx="512064" cy="4572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198364" y="1920240"/>
            <a:ext cx="1783080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5875">
            <a:solidFill>
              <a:srgbClr val="1A3FD6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5253228" y="192024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7643856" y="2260778"/>
            <a:ext cx="1783080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5875">
            <a:solidFill>
              <a:srgbClr val="0891B2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698720" y="2260778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WFM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9155254" y="3152318"/>
            <a:ext cx="1783080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5875">
            <a:solidFill>
              <a:srgbClr val="7F5CFC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9210118" y="3152318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7F5C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Operations</a:t>
            </a:r>
            <a:endParaRPr lang="en-US" sz="1100" dirty="0"/>
          </a:p>
        </p:txBody>
      </p:sp>
      <p:sp>
        <p:nvSpPr>
          <p:cNvPr id="26" name="Shape 23"/>
          <p:cNvSpPr/>
          <p:nvPr/>
        </p:nvSpPr>
        <p:spPr>
          <a:xfrm>
            <a:off x="9155254" y="4254322"/>
            <a:ext cx="1783080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5875">
            <a:solidFill>
              <a:srgbClr val="15803D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9210118" y="4254322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Improvement</a:t>
            </a:r>
            <a:endParaRPr lang="en-US" sz="1100" dirty="0"/>
          </a:p>
        </p:txBody>
      </p:sp>
      <p:sp>
        <p:nvSpPr>
          <p:cNvPr id="28" name="Shape 25"/>
          <p:cNvSpPr/>
          <p:nvPr/>
        </p:nvSpPr>
        <p:spPr>
          <a:xfrm>
            <a:off x="7643856" y="5145862"/>
            <a:ext cx="1783080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5875">
            <a:solidFill>
              <a:srgbClr val="D97706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7698720" y="5145862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D977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5198364" y="5486400"/>
            <a:ext cx="1783080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5875">
            <a:solidFill>
              <a:srgbClr val="0D2BA8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5253228" y="54864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Compliance</a:t>
            </a:r>
            <a:endParaRPr lang="en-US" sz="1100" dirty="0"/>
          </a:p>
        </p:txBody>
      </p:sp>
      <p:sp>
        <p:nvSpPr>
          <p:cNvPr id="32" name="Shape 29"/>
          <p:cNvSpPr/>
          <p:nvPr/>
        </p:nvSpPr>
        <p:spPr>
          <a:xfrm>
            <a:off x="2752872" y="5145862"/>
            <a:ext cx="1783080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5875">
            <a:solidFill>
              <a:srgbClr val="DC2626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2807736" y="5145862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InfoSec</a:t>
            </a:r>
            <a:endParaRPr lang="en-US" sz="1100" dirty="0"/>
          </a:p>
        </p:txBody>
      </p:sp>
      <p:sp>
        <p:nvSpPr>
          <p:cNvPr id="34" name="Shape 31"/>
          <p:cNvSpPr/>
          <p:nvPr/>
        </p:nvSpPr>
        <p:spPr>
          <a:xfrm>
            <a:off x="1241474" y="4254322"/>
            <a:ext cx="1783080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5875">
            <a:solidFill>
              <a:srgbClr val="0891B2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1296338" y="4254322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/ GTI</a:t>
            </a:r>
            <a:endParaRPr lang="en-US" sz="1100" dirty="0"/>
          </a:p>
        </p:txBody>
      </p:sp>
      <p:sp>
        <p:nvSpPr>
          <p:cNvPr id="36" name="Shape 33"/>
          <p:cNvSpPr/>
          <p:nvPr/>
        </p:nvSpPr>
        <p:spPr>
          <a:xfrm>
            <a:off x="1241474" y="3152318"/>
            <a:ext cx="1783080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5875">
            <a:solidFill>
              <a:srgbClr val="7F5CFC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1296338" y="3152318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7F5C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</a:t>
            </a:r>
            <a:endParaRPr lang="en-US" sz="1100" dirty="0"/>
          </a:p>
        </p:txBody>
      </p:sp>
      <p:sp>
        <p:nvSpPr>
          <p:cNvPr id="38" name="Shape 35"/>
          <p:cNvSpPr/>
          <p:nvPr/>
        </p:nvSpPr>
        <p:spPr>
          <a:xfrm>
            <a:off x="2752872" y="2260778"/>
            <a:ext cx="1783080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5875">
            <a:solidFill>
              <a:srgbClr val="1A3FD6"/>
            </a:solidFill>
            <a:prstDash val="solid"/>
          </a:ln>
        </p:spPr>
      </p:sp>
      <p:sp>
        <p:nvSpPr>
          <p:cNvPr id="39" name="Text 36"/>
          <p:cNvSpPr/>
          <p:nvPr/>
        </p:nvSpPr>
        <p:spPr>
          <a:xfrm>
            <a:off x="2807736" y="2260778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Governance</a:t>
            </a:r>
            <a:endParaRPr lang="en-US" sz="1100" dirty="0"/>
          </a:p>
        </p:txBody>
      </p:sp>
      <p:sp>
        <p:nvSpPr>
          <p:cNvPr id="40" name="Shape 37"/>
          <p:cNvSpPr/>
          <p:nvPr/>
        </p:nvSpPr>
        <p:spPr>
          <a:xfrm>
            <a:off x="548640" y="6053328"/>
            <a:ext cx="11091672" cy="457200"/>
          </a:xfrm>
          <a:prstGeom prst="roundRect">
            <a:avLst>
              <a:gd name="adj" fmla="val 16000"/>
            </a:avLst>
          </a:prstGeom>
          <a:solidFill>
            <a:srgbClr val="EEF2FF"/>
          </a:solidFill>
          <a:ln w="9525">
            <a:solidFill>
              <a:srgbClr val="C7D2FE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822960" y="6053328"/>
            <a:ext cx="10515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Captured once by the desktop agent your teams already run — </a:t>
            </a:r>
            <a:pPr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new infrastructure, no new logins, one source of truth for the whole enterprise.</a:t>
            </a:r>
            <a:endParaRPr lang="en-US" sz="1250" dirty="0"/>
          </a:p>
        </p:txBody>
      </p:sp>
      <p:sp>
        <p:nvSpPr>
          <p:cNvPr id="42" name="Text 39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FUNCTION DEEP-DIVE · 1 OF 2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Time Champ drives in every function — the operating teams.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481328"/>
            <a:ext cx="5458968" cy="2157984"/>
          </a:xfrm>
          <a:prstGeom prst="roundRect">
            <a:avLst>
              <a:gd name="adj" fmla="val 339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48640" y="1481328"/>
            <a:ext cx="5458968" cy="82296"/>
          </a:xfrm>
          <a:prstGeom prst="rect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86384" y="1664208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5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 &amp; People Ops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822960" y="2084832"/>
            <a:ext cx="4946904" cy="1426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Attendance validation &amp; real-time attendance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Overtime summary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Attendance vs. access vs. worked-time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Login deviations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Asset management</a:t>
            </a:r>
            <a:endParaRPr lang="en-US" sz="1130" dirty="0"/>
          </a:p>
        </p:txBody>
      </p:sp>
      <p:sp>
        <p:nvSpPr>
          <p:cNvPr id="10" name="Shape 7"/>
          <p:cNvSpPr/>
          <p:nvPr/>
        </p:nvSpPr>
        <p:spPr>
          <a:xfrm>
            <a:off x="6181344" y="1481328"/>
            <a:ext cx="5458968" cy="2157984"/>
          </a:xfrm>
          <a:prstGeom prst="roundRect">
            <a:avLst>
              <a:gd name="adj" fmla="val 339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181344" y="1481328"/>
            <a:ext cx="5458968" cy="82296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19088" y="1664208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5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Workforce Management (WFM)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6455664" y="2084832"/>
            <a:ext cx="4946904" cy="1426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Capacity planning &amp; volume trend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Occupancy &amp; shift ratio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AHT &amp; idle time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Seat utilisation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CSAT / DSAT linkage</a:t>
            </a:r>
            <a:endParaRPr lang="en-US" sz="1130" dirty="0"/>
          </a:p>
        </p:txBody>
      </p:sp>
      <p:sp>
        <p:nvSpPr>
          <p:cNvPr id="14" name="Shape 11"/>
          <p:cNvSpPr/>
          <p:nvPr/>
        </p:nvSpPr>
        <p:spPr>
          <a:xfrm>
            <a:off x="548640" y="3785616"/>
            <a:ext cx="5458968" cy="2157984"/>
          </a:xfrm>
          <a:prstGeom prst="roundRect">
            <a:avLst>
              <a:gd name="adj" fmla="val 339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48640" y="3785616"/>
            <a:ext cx="5458968" cy="82296"/>
          </a:xfrm>
          <a:prstGeom prst="rect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86384" y="3968496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50" b="1" dirty="0">
                <a:solidFill>
                  <a:srgbClr val="7F5C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Operations</a:t>
            </a:r>
            <a:endParaRPr lang="en-US" sz="1450" dirty="0"/>
          </a:p>
        </p:txBody>
      </p:sp>
      <p:sp>
        <p:nvSpPr>
          <p:cNvPr id="17" name="Text 14"/>
          <p:cNvSpPr/>
          <p:nvPr/>
        </p:nvSpPr>
        <p:spPr>
          <a:xfrm>
            <a:off x="822960" y="4389120"/>
            <a:ext cx="4946904" cy="1426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billing hours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break &amp; shift adherence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System-movement monitoring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Hourly occupancy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SLA / TAT tracking</a:t>
            </a:r>
            <a:endParaRPr lang="en-US" sz="1130" dirty="0"/>
          </a:p>
        </p:txBody>
      </p:sp>
      <p:sp>
        <p:nvSpPr>
          <p:cNvPr id="18" name="Shape 15"/>
          <p:cNvSpPr/>
          <p:nvPr/>
        </p:nvSpPr>
        <p:spPr>
          <a:xfrm>
            <a:off x="6181344" y="3785616"/>
            <a:ext cx="5458968" cy="2157984"/>
          </a:xfrm>
          <a:prstGeom prst="roundRect">
            <a:avLst>
              <a:gd name="adj" fmla="val 339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6181344" y="3785616"/>
            <a:ext cx="5458968" cy="82296"/>
          </a:xfrm>
          <a:prstGeom prst="rect">
            <a:avLst/>
          </a:prstGeom>
          <a:solidFill>
            <a:srgbClr val="15803D"/>
          </a:solidFill>
          <a:ln w="12700">
            <a:solidFill>
              <a:srgbClr val="15803D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419088" y="3968496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5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 Improvement</a:t>
            </a:r>
            <a:endParaRPr lang="en-US" sz="1450" dirty="0"/>
          </a:p>
        </p:txBody>
      </p:sp>
      <p:sp>
        <p:nvSpPr>
          <p:cNvPr id="21" name="Text 18"/>
          <p:cNvSpPr/>
          <p:nvPr/>
        </p:nvSpPr>
        <p:spPr>
          <a:xfrm>
            <a:off x="6455664" y="4389120"/>
            <a:ext cx="4946904" cy="1426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Time-study &amp; non-value-added analysis (→ Excel)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Idle-time user visibility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Application-usage breakup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Typing &amp; mic-performance checks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Location tracking · late-login capture</a:t>
            </a:r>
            <a:endParaRPr lang="en-US" sz="1130" dirty="0"/>
          </a:p>
        </p:txBody>
      </p:sp>
      <p:sp>
        <p:nvSpPr>
          <p:cNvPr id="22" name="Text 19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FUNCTION DEEP-DIVE · 2 OF 2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Time Champ drives in every function — governance &amp; control.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481328"/>
            <a:ext cx="5458968" cy="2157984"/>
          </a:xfrm>
          <a:prstGeom prst="roundRect">
            <a:avLst>
              <a:gd name="adj" fmla="val 339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48640" y="1481328"/>
            <a:ext cx="5458968" cy="82296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86384" y="1664208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50" b="1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InfoSec — the security gateway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822960" y="2084832"/>
            <a:ext cx="4946904" cy="1426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Malicious-software &amp; .exe monitoring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New-software install alerts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USB / Bluetooth / external-device control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Email (Gmail) &amp; web-access restriction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Insider-risk anomaly alerts</a:t>
            </a:r>
            <a:endParaRPr lang="en-US" sz="1130" dirty="0"/>
          </a:p>
        </p:txBody>
      </p:sp>
      <p:sp>
        <p:nvSpPr>
          <p:cNvPr id="10" name="Shape 7"/>
          <p:cNvSpPr/>
          <p:nvPr/>
        </p:nvSpPr>
        <p:spPr>
          <a:xfrm>
            <a:off x="6181344" y="1481328"/>
            <a:ext cx="5458968" cy="2157984"/>
          </a:xfrm>
          <a:prstGeom prst="roundRect">
            <a:avLst>
              <a:gd name="adj" fmla="val 339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181344" y="1481328"/>
            <a:ext cx="5458968" cy="82296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19088" y="1664208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5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&amp; System Health (GTI)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6455664" y="2084832"/>
            <a:ext cx="4946904" cy="1426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health checks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Internet-speed monitoring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Asset / system depreciation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configuration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/ AC optimisation</a:t>
            </a:r>
            <a:endParaRPr lang="en-US" sz="1130" dirty="0"/>
          </a:p>
        </p:txBody>
      </p:sp>
      <p:sp>
        <p:nvSpPr>
          <p:cNvPr id="14" name="Shape 11"/>
          <p:cNvSpPr/>
          <p:nvPr/>
        </p:nvSpPr>
        <p:spPr>
          <a:xfrm>
            <a:off x="548640" y="3785616"/>
            <a:ext cx="5458968" cy="2157984"/>
          </a:xfrm>
          <a:prstGeom prst="roundRect">
            <a:avLst>
              <a:gd name="adj" fmla="val 339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48640" y="3785616"/>
            <a:ext cx="5458968" cy="82296"/>
          </a:xfrm>
          <a:prstGeom prst="rect">
            <a:avLst/>
          </a:prstGeom>
          <a:solidFill>
            <a:srgbClr val="0D2BA8"/>
          </a:solidFill>
          <a:ln w="12700">
            <a:solidFill>
              <a:srgbClr val="0D2BA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86384" y="3968496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50" b="1" dirty="0">
                <a:solidFill>
                  <a:srgbClr val="0D2B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Compliance</a:t>
            </a:r>
            <a:endParaRPr lang="en-US" sz="1450" dirty="0"/>
          </a:p>
        </p:txBody>
      </p:sp>
      <p:sp>
        <p:nvSpPr>
          <p:cNvPr id="17" name="Text 14"/>
          <p:cNvSpPr/>
          <p:nvPr/>
        </p:nvSpPr>
        <p:spPr>
          <a:xfrm>
            <a:off x="822960" y="4389120"/>
            <a:ext cx="4946904" cy="1426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 &amp; shift adherence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Login-misuse detection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self-checklists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GDPR-aligned scoped capture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audit trail</a:t>
            </a:r>
            <a:endParaRPr lang="en-US" sz="1130" dirty="0"/>
          </a:p>
        </p:txBody>
      </p:sp>
      <p:sp>
        <p:nvSpPr>
          <p:cNvPr id="18" name="Shape 15"/>
          <p:cNvSpPr/>
          <p:nvPr/>
        </p:nvSpPr>
        <p:spPr>
          <a:xfrm>
            <a:off x="6181344" y="3785616"/>
            <a:ext cx="5458968" cy="2157984"/>
          </a:xfrm>
          <a:prstGeom prst="roundRect">
            <a:avLst>
              <a:gd name="adj" fmla="val 3390"/>
            </a:avLst>
          </a:prstGeom>
          <a:solidFill>
            <a:srgbClr val="F5F8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6181344" y="3785616"/>
            <a:ext cx="5458968" cy="82296"/>
          </a:xfrm>
          <a:prstGeom prst="rect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419088" y="3968496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50" b="1" dirty="0">
                <a:solidFill>
                  <a:srgbClr val="7F5C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Governance &amp; Benefit Analysis</a:t>
            </a:r>
            <a:endParaRPr lang="en-US" sz="1450" dirty="0"/>
          </a:p>
        </p:txBody>
      </p:sp>
      <p:sp>
        <p:nvSpPr>
          <p:cNvPr id="21" name="Text 18"/>
          <p:cNvSpPr/>
          <p:nvPr/>
        </p:nvSpPr>
        <p:spPr>
          <a:xfrm>
            <a:off x="6455664" y="4389120"/>
            <a:ext cx="4946904" cy="1426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governance rollup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Benefit / ROI analysis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Cross-site &amp; shift benchmarking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Capacity right-sizing</a:t>
            </a:r>
            <a:endParaRPr lang="en-US" sz="1130" dirty="0"/>
          </a:p>
          <a:p>
            <a:pPr marL="177800" indent="-177800">
              <a:lnSpc>
                <a:spcPct val="105000"/>
              </a:lnSpc>
              <a:spcAft>
                <a:spcPts val="400"/>
              </a:spcAft>
              <a:buSzPct val="100000"/>
              <a:buChar char="•"/>
            </a:pPr>
            <a:r>
              <a:rPr lang="en-US" sz="113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Board-ready reporting</a:t>
            </a:r>
            <a:endParaRPr lang="en-US" sz="1130" dirty="0"/>
          </a:p>
        </p:txBody>
      </p:sp>
      <p:sp>
        <p:nvSpPr>
          <p:cNvPr id="22" name="Text 19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 · TOTAL VISIBILITY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team’s utilisation and attendance — one screen.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03504" y="1563624"/>
            <a:ext cx="146304" cy="146304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68680" y="1481328"/>
            <a:ext cx="50292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3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attendance &amp; shift adherence — no manual timesheets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603504" y="2240280"/>
            <a:ext cx="146304" cy="146304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68680" y="2157984"/>
            <a:ext cx="50292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3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Productive vs non-productive time, by person, team and location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03504" y="2916936"/>
            <a:ext cx="146304" cy="146304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68680" y="2834640"/>
            <a:ext cx="50292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3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 &amp; website activity, auto-classified into work categories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603504" y="3593592"/>
            <a:ext cx="146304" cy="146304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68680" y="3511296"/>
            <a:ext cx="50292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3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Idle / away time and focus-time leakage surfaced automatically</a:t>
            </a:r>
            <a:endParaRPr lang="en-US" sz="1350" dirty="0"/>
          </a:p>
        </p:txBody>
      </p:sp>
      <p:sp>
        <p:nvSpPr>
          <p:cNvPr id="14" name="Shape 11"/>
          <p:cNvSpPr/>
          <p:nvPr/>
        </p:nvSpPr>
        <p:spPr>
          <a:xfrm>
            <a:off x="603504" y="4270248"/>
            <a:ext cx="146304" cy="146304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68680" y="4187952"/>
            <a:ext cx="50292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3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Location-wise HR compliance — attendance, malicious-software checks, email / web-access restrictions</a:t>
            </a:r>
            <a:endParaRPr lang="en-US" sz="1350" dirty="0"/>
          </a:p>
        </p:txBody>
      </p:sp>
      <p:sp>
        <p:nvSpPr>
          <p:cNvPr id="16" name="Shape 13"/>
          <p:cNvSpPr/>
          <p:nvPr/>
        </p:nvSpPr>
        <p:spPr>
          <a:xfrm>
            <a:off x="603504" y="4946904"/>
            <a:ext cx="146304" cy="146304"/>
          </a:xfrm>
          <a:prstGeom prst="ellipse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68680" y="4864608"/>
            <a:ext cx="50292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3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Hierarchy filtering — re-scope every metric to a site, manager or person in one click</a:t>
            </a:r>
            <a:endParaRPr lang="en-US" sz="1350" dirty="0"/>
          </a:p>
        </p:txBody>
      </p:sp>
      <p:sp>
        <p:nvSpPr>
          <p:cNvPr id="18" name="Shape 15"/>
          <p:cNvSpPr/>
          <p:nvPr/>
        </p:nvSpPr>
        <p:spPr>
          <a:xfrm>
            <a:off x="5943600" y="1463040"/>
            <a:ext cx="5696712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217920" y="1645920"/>
            <a:ext cx="5120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Productive utilisation by location</a:t>
            </a:r>
            <a:endParaRPr lang="en-US" sz="1400" dirty="0"/>
          </a:p>
        </p:txBody>
      </p:sp>
      <p:graphicFrame>
        <p:nvGraphicFramePr>
          <p:cNvPr id="20" name="Chart 0" descr=""/>
          <p:cNvGraphicFramePr/>
          <p:nvPr/>
        </p:nvGraphicFramePr>
        <p:xfrm>
          <a:off x="6126480" y="2011680"/>
          <a:ext cx="5330952" cy="37490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" name="Text 17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9601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 · TIME ON CORE ACTIVITIES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30352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the time actually goes — and how to shift it to core work.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91672" cy="0"/>
          </a:xfrm>
          <a:prstGeom prst="line">
            <a:avLst/>
          </a:prstGeom>
          <a:noFill/>
          <a:ln w="12700">
            <a:solidFill>
              <a:srgbClr val="1A2233"/>
            </a:solidFill>
            <a:prstDash val="solid"/>
          </a:ln>
        </p:spPr>
      </p:sp>
      <p:pic>
        <p:nvPicPr>
          <p:cNvPr id="5" name="Image 0" descr="E:\Presentations\IntelliAC\brand\logo-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4824" y="274320"/>
            <a:ext cx="566928" cy="56692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1463040"/>
            <a:ext cx="5486400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77240" y="1627632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 of time by application category</a:t>
            </a:r>
            <a:endParaRPr lang="en-US" sz="1400" dirty="0"/>
          </a:p>
        </p:txBody>
      </p:sp>
      <p:graphicFrame>
        <p:nvGraphicFramePr>
          <p:cNvPr id="8" name="Chart 0" descr=""/>
          <p:cNvGraphicFramePr/>
          <p:nvPr/>
        </p:nvGraphicFramePr>
        <p:xfrm>
          <a:off x="640080" y="2011680"/>
          <a:ext cx="5212080" cy="37490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Text 5"/>
          <p:cNvSpPr/>
          <p:nvPr/>
        </p:nvSpPr>
        <p:spPr>
          <a:xfrm>
            <a:off x="6355080" y="1627632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Avg. hours / day per team member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6355080" y="2167128"/>
            <a:ext cx="146304" cy="146304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583680" y="2103120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Communication</a:t>
            </a:r>
            <a:endParaRPr lang="en-US" sz="1250" dirty="0"/>
          </a:p>
        </p:txBody>
      </p:sp>
      <p:sp>
        <p:nvSpPr>
          <p:cNvPr id="12" name="Text 8"/>
          <p:cNvSpPr/>
          <p:nvPr/>
        </p:nvSpPr>
        <p:spPr>
          <a:xfrm>
            <a:off x="10332720" y="2103120"/>
            <a:ext cx="12801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3.6 h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6355080" y="2624328"/>
            <a:ext cx="146304" cy="146304"/>
          </a:xfrm>
          <a:prstGeom prst="rect">
            <a:avLst/>
          </a:prstGeom>
          <a:solidFill>
            <a:srgbClr val="1A3FD6"/>
          </a:solidFill>
          <a:ln w="12700">
            <a:solidFill>
              <a:srgbClr val="1A3FD6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583680" y="2560320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/ business apps</a:t>
            </a:r>
            <a:endParaRPr lang="en-US" sz="1250" dirty="0"/>
          </a:p>
        </p:txBody>
      </p:sp>
      <p:sp>
        <p:nvSpPr>
          <p:cNvPr id="15" name="Text 11"/>
          <p:cNvSpPr/>
          <p:nvPr/>
        </p:nvSpPr>
        <p:spPr>
          <a:xfrm>
            <a:off x="10332720" y="2560320"/>
            <a:ext cx="12801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2.9 h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6355080" y="3081528"/>
            <a:ext cx="146304" cy="146304"/>
          </a:xfrm>
          <a:prstGeom prst="rect">
            <a:avLst/>
          </a:prstGeom>
          <a:solidFill>
            <a:srgbClr val="7F5CFC"/>
          </a:solidFill>
          <a:ln w="12700">
            <a:solidFill>
              <a:srgbClr val="7F5CFC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6583680" y="3017520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Documentation</a:t>
            </a:r>
            <a:endParaRPr lang="en-US" sz="1250" dirty="0"/>
          </a:p>
        </p:txBody>
      </p:sp>
      <p:sp>
        <p:nvSpPr>
          <p:cNvPr id="18" name="Text 14"/>
          <p:cNvSpPr/>
          <p:nvPr/>
        </p:nvSpPr>
        <p:spPr>
          <a:xfrm>
            <a:off x="10332720" y="3017520"/>
            <a:ext cx="12801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7F5CF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0.8 h</a:t>
            </a:r>
            <a:endParaRPr lang="en-US" sz="1300" dirty="0"/>
          </a:p>
        </p:txBody>
      </p:sp>
      <p:sp>
        <p:nvSpPr>
          <p:cNvPr id="19" name="Shape 15"/>
          <p:cNvSpPr/>
          <p:nvPr/>
        </p:nvSpPr>
        <p:spPr>
          <a:xfrm>
            <a:off x="6355080" y="3538728"/>
            <a:ext cx="146304" cy="146304"/>
          </a:xfrm>
          <a:prstGeom prst="rect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6583680" y="3474720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A22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&amp; utilities</a:t>
            </a:r>
            <a:endParaRPr lang="en-US" sz="1250" dirty="0"/>
          </a:p>
        </p:txBody>
      </p:sp>
      <p:sp>
        <p:nvSpPr>
          <p:cNvPr id="21" name="Text 17"/>
          <p:cNvSpPr/>
          <p:nvPr/>
        </p:nvSpPr>
        <p:spPr>
          <a:xfrm>
            <a:off x="10332720" y="3474720"/>
            <a:ext cx="12801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0.4 h</a:t>
            </a:r>
            <a:endParaRPr lang="en-US" sz="1300" dirty="0"/>
          </a:p>
        </p:txBody>
      </p:sp>
      <p:sp>
        <p:nvSpPr>
          <p:cNvPr id="22" name="Shape 18"/>
          <p:cNvSpPr/>
          <p:nvPr/>
        </p:nvSpPr>
        <p:spPr>
          <a:xfrm>
            <a:off x="6355080" y="4114800"/>
            <a:ext cx="5285232" cy="1828800"/>
          </a:xfrm>
          <a:prstGeom prst="roundRect">
            <a:avLst>
              <a:gd name="adj" fmla="val 4000"/>
            </a:avLst>
          </a:prstGeom>
          <a:solidFill>
            <a:srgbClr val="F1F5F9"/>
          </a:solidFill>
          <a:ln w="9525">
            <a:solidFill>
              <a:srgbClr val="E2E8F0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6583680" y="4261104"/>
            <a:ext cx="48463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A3F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Drill-down questions</a:t>
            </a:r>
            <a:endParaRPr lang="en-US" sz="1250" dirty="0"/>
          </a:p>
        </p:txBody>
      </p:sp>
      <p:sp>
        <p:nvSpPr>
          <p:cNvPr id="24" name="Text 20"/>
          <p:cNvSpPr/>
          <p:nvPr/>
        </p:nvSpPr>
        <p:spPr>
          <a:xfrm>
            <a:off x="6583680" y="4608576"/>
            <a:ext cx="4846320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2000"/>
              </a:lnSpc>
              <a:buNone/>
            </a:pPr>
            <a:r>
              <a:rPr lang="en-US" sz="12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44% on communication tools the right mix for a revenue-cycle team — or is core-work time being squeezed? Where does the most productive site spend its hours differently?</a:t>
            </a:r>
            <a:endParaRPr lang="en-US" sz="1250" dirty="0"/>
          </a:p>
        </p:txBody>
      </p:sp>
      <p:sp>
        <p:nvSpPr>
          <p:cNvPr id="25" name="Text 21"/>
          <p:cNvSpPr/>
          <p:nvPr/>
        </p:nvSpPr>
        <p:spPr>
          <a:xfrm>
            <a:off x="548640" y="6528816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Champ · Workforce Intelligence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Time Champ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Champ — Workforce Intelligence</dc:title>
  <dc:subject>Workforce Intelligence — see the work, improve it, prove the impact</dc:subject>
  <dc:creator>Time Champ</dc:creator>
  <cp:lastModifiedBy>Time Champ</cp:lastModifiedBy>
  <cp:revision>1</cp:revision>
  <dcterms:created xsi:type="dcterms:W3CDTF">2026-06-07T07:20:33Z</dcterms:created>
  <dcterms:modified xsi:type="dcterms:W3CDTF">2026-06-07T07:20:33Z</dcterms:modified>
</cp:coreProperties>
</file>